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8" r:id="rId2"/>
    <p:sldId id="338" r:id="rId3"/>
    <p:sldId id="337" r:id="rId4"/>
    <p:sldId id="323" r:id="rId5"/>
    <p:sldId id="325" r:id="rId6"/>
    <p:sldId id="331" r:id="rId7"/>
    <p:sldId id="321" r:id="rId8"/>
    <p:sldId id="339" r:id="rId9"/>
    <p:sldId id="341" r:id="rId10"/>
    <p:sldId id="260" r:id="rId11"/>
    <p:sldId id="322" r:id="rId12"/>
    <p:sldId id="262" r:id="rId13"/>
    <p:sldId id="263" r:id="rId14"/>
    <p:sldId id="264" r:id="rId15"/>
    <p:sldId id="266" r:id="rId16"/>
    <p:sldId id="344" r:id="rId17"/>
    <p:sldId id="342" r:id="rId18"/>
    <p:sldId id="343" r:id="rId19"/>
    <p:sldId id="349" r:id="rId20"/>
    <p:sldId id="268" r:id="rId21"/>
    <p:sldId id="270" r:id="rId22"/>
    <p:sldId id="271" r:id="rId23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93E19-7BD2-AC4C-ABE2-FA467DD263A6}" type="datetimeFigureOut">
              <a:rPr lang="nl-NL" smtClean="0"/>
              <a:t>29-10-15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915D8-F182-E843-B056-BBBCFF2731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249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B5441C-51AC-334E-8D14-4AAD7B91AF24}" type="slidenum">
              <a:rPr lang="nl-NL"/>
              <a:pPr/>
              <a:t>2</a:t>
            </a:fld>
            <a:endParaRPr lang="nl-NL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verovering van Jeruzalem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Duizenden christenen, onder wie ridders, koningen, kooplieden, boeren, mannen en vrouwen reageerden enthousiast op de oproep. In 1096 ging de Eerste 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Kruistocht van start. De deelnemers werden ‘kruisvaarders’ genoemd, omdat 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zij een kruis van stof op hun kleding naaiden. Het kruis was het symbool van 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Jezus. Hij was immers aan het kruis gestorven. Drie jaar later heroverden de 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christenen met veel geweld Jeruzalem op de moslims. Duizenden inwoners, 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moslims en joden, werden vermoord om van Jeruzalem een christelijke stad 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 maken. Langs de Middellandse Zee kregen de kruisvaarders een strook land 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handen, waar ze bijna tweehonderd jaar de baas waren. Met grote burchten 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verdedigden zij hun nieuwe grondgebied. In 1291 versloegen de moslims de 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laatste kruisvaarders. </a:t>
            </a:r>
          </a:p>
          <a:p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8DD33D-C165-AB43-B327-C01BF9951D4D}" type="slidenum">
              <a:rPr lang="nl-NL"/>
              <a:pPr/>
              <a:t>13</a:t>
            </a:fld>
            <a:endParaRPr lang="nl-NL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In de kerk is men veilig voor het kwaad.</a:t>
            </a:r>
            <a:endParaRPr lang="nl-NL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7D9D04-3CBC-8548-B8AC-B75FCCEFAE2C}" type="slidenum">
              <a:rPr lang="nl-NL"/>
              <a:pPr/>
              <a:t>14</a:t>
            </a:fld>
            <a:endParaRPr lang="nl-NL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A6278A-2D77-6A4E-B213-EF6F95A57AE5}" type="slidenum">
              <a:rPr lang="nl-NL"/>
              <a:pPr/>
              <a:t>15</a:t>
            </a:fld>
            <a:endParaRPr lang="nl-NL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A6278A-2D77-6A4E-B213-EF6F95A57AE5}" type="slidenum">
              <a:rPr lang="nl-NL"/>
              <a:pPr/>
              <a:t>17</a:t>
            </a:fld>
            <a:endParaRPr lang="nl-NL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A6278A-2D77-6A4E-B213-EF6F95A57AE5}" type="slidenum">
              <a:rPr lang="nl-NL"/>
              <a:pPr/>
              <a:t>18</a:t>
            </a:fld>
            <a:endParaRPr lang="nl-NL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206CF-41AD-0344-AA7F-C030BEC57325}" type="slidenum">
              <a:rPr lang="nl-NL"/>
              <a:pPr/>
              <a:t>20</a:t>
            </a:fld>
            <a:endParaRPr lang="nl-NL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323A46-4D8D-5C4C-8356-77DDCA506BD2}" type="slidenum">
              <a:rPr lang="nl-NL"/>
              <a:pPr/>
              <a:t>21</a:t>
            </a:fld>
            <a:endParaRPr lang="nl-NL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FC38E1-5041-2149-9038-171989F16818}" type="slidenum">
              <a:rPr lang="nl-NL"/>
              <a:pPr/>
              <a:t>22</a:t>
            </a:fld>
            <a:endParaRPr lang="nl-NL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B29A85-5DF9-E344-A407-A751AB95B656}" type="slidenum">
              <a:rPr lang="nl-NL"/>
              <a:pPr/>
              <a:t>3</a:t>
            </a:fld>
            <a:endParaRPr lang="nl-NL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B29A85-5DF9-E344-A407-A751AB95B656}" type="slidenum">
              <a:rPr lang="nl-NL"/>
              <a:pPr/>
              <a:t>4</a:t>
            </a:fld>
            <a:endParaRPr lang="nl-NL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B29A85-5DF9-E344-A407-A751AB95B656}" type="slidenum">
              <a:rPr lang="nl-NL"/>
              <a:pPr/>
              <a:t>7</a:t>
            </a:fld>
            <a:endParaRPr lang="nl-NL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B29A85-5DF9-E344-A407-A751AB95B656}" type="slidenum">
              <a:rPr lang="nl-NL"/>
              <a:pPr/>
              <a:t>8</a:t>
            </a:fld>
            <a:endParaRPr lang="nl-NL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 smtClean="0"/>
              <a:t>Ook tegenwoordig reizen pelgrims naar de kerken die op hun graven zijn gebouwd. </a:t>
            </a:r>
          </a:p>
          <a:p>
            <a:r>
              <a:rPr lang="nl-NL" dirty="0" smtClean="0"/>
              <a:t>Santiago de Compostella populair onder jongeren en pensionaten en Mekka (Moslims)</a:t>
            </a:r>
            <a:endParaRPr lang="nl-N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915D8-F182-E843-B056-BBBCFF27312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8029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551E0-E0AF-1240-87B1-804F275A3B0E}" type="slidenum">
              <a:rPr lang="nl-NL"/>
              <a:pPr/>
              <a:t>10</a:t>
            </a:fld>
            <a:endParaRPr lang="nl-NL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800" dirty="0" smtClean="0"/>
              <a:t>Relieken worden in drie categorieën ingedeeld:</a:t>
            </a:r>
          </a:p>
          <a:p>
            <a:pPr lvl="1"/>
            <a:r>
              <a:rPr lang="nl-NL" dirty="0" smtClean="0"/>
              <a:t>Eerste graad: Lichaamsdeel van een heilige. </a:t>
            </a:r>
          </a:p>
          <a:p>
            <a:pPr lvl="1"/>
            <a:r>
              <a:rPr lang="nl-NL" dirty="0" smtClean="0"/>
              <a:t>Tweede graad: Kledingstuk van een heilige. </a:t>
            </a:r>
          </a:p>
          <a:p>
            <a:pPr lvl="1"/>
            <a:r>
              <a:rPr lang="nl-NL" dirty="0" smtClean="0"/>
              <a:t>Derde graad: Voorwerp dat met een heilige in contact is geweest.</a:t>
            </a:r>
          </a:p>
          <a:p>
            <a:endParaRPr lang="nl-N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B29A85-5DF9-E344-A407-A751AB95B656}" type="slidenum">
              <a:rPr lang="nl-NL"/>
              <a:pPr/>
              <a:t>11</a:t>
            </a:fld>
            <a:endParaRPr lang="nl-NL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pelgrimsroutes waren belangrijke communicatiekanalen, die zorgden voor een snelle en verrijkende uitwisseling en verspreiding van allerlei soorten van kennis en vaardigheden, ideeën, gedachtenstromingen, kunstvormen, artistieke scheppingen en mondeling berichtgeving.</a:t>
            </a:r>
            <a:endParaRPr lang="nl-N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D195CC-1258-0B40-A707-7D8602885723}" type="slidenum">
              <a:rPr lang="nl-NL"/>
              <a:pPr/>
              <a:t>12</a:t>
            </a:fld>
            <a:endParaRPr lang="nl-NL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8204-A6F9-6C46-B906-BCE577966C6E}" type="datetimeFigureOut">
              <a:rPr lang="nl-NL" smtClean="0"/>
              <a:t>29-10-15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4AD0-8287-ED41-B3B7-C7B4E970CF28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8204-A6F9-6C46-B906-BCE577966C6E}" type="datetimeFigureOut">
              <a:rPr lang="nl-NL" smtClean="0"/>
              <a:t>29-10-15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4AD0-8287-ED41-B3B7-C7B4E970CF2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8204-A6F9-6C46-B906-BCE577966C6E}" type="datetimeFigureOut">
              <a:rPr lang="nl-NL" smtClean="0"/>
              <a:t>29-10-15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4AD0-8287-ED41-B3B7-C7B4E970CF2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el, 2 inhoudselementen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018211D-856F-ED4E-88A8-9ECDF0ED924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4771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BF7868-308F-514C-8E65-63770B69E02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2077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8C3249D-ED0B-6A4F-97E4-A6F1F56C06C3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050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8204-A6F9-6C46-B906-BCE577966C6E}" type="datetimeFigureOut">
              <a:rPr lang="nl-NL" smtClean="0"/>
              <a:t>29-10-15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4AD0-8287-ED41-B3B7-C7B4E970CF28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8204-A6F9-6C46-B906-BCE577966C6E}" type="datetimeFigureOut">
              <a:rPr lang="nl-NL" smtClean="0"/>
              <a:t>29-10-15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4AD0-8287-ED41-B3B7-C7B4E970CF2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8204-A6F9-6C46-B906-BCE577966C6E}" type="datetimeFigureOut">
              <a:rPr lang="nl-NL" smtClean="0"/>
              <a:t>29-10-15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4AD0-8287-ED41-B3B7-C7B4E970CF2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8204-A6F9-6C46-B906-BCE577966C6E}" type="datetimeFigureOut">
              <a:rPr lang="nl-NL" smtClean="0"/>
              <a:t>29-10-15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4AD0-8287-ED41-B3B7-C7B4E970CF2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8204-A6F9-6C46-B906-BCE577966C6E}" type="datetimeFigureOut">
              <a:rPr lang="nl-NL" smtClean="0"/>
              <a:t>29-10-15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4AD0-8287-ED41-B3B7-C7B4E970CF2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8204-A6F9-6C46-B906-BCE577966C6E}" type="datetimeFigureOut">
              <a:rPr lang="nl-NL" smtClean="0"/>
              <a:t>29-10-15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4AD0-8287-ED41-B3B7-C7B4E970CF2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8204-A6F9-6C46-B906-BCE577966C6E}" type="datetimeFigureOut">
              <a:rPr lang="nl-NL" smtClean="0"/>
              <a:t>29-10-15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4AD0-8287-ED41-B3B7-C7B4E970CF2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8204-A6F9-6C46-B906-BCE577966C6E}" type="datetimeFigureOut">
              <a:rPr lang="nl-NL" smtClean="0"/>
              <a:t>29-10-15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4AD0-8287-ED41-B3B7-C7B4E970CF2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41C8204-A6F9-6C46-B906-BCE577966C6E}" type="datetimeFigureOut">
              <a:rPr lang="nl-NL" smtClean="0"/>
              <a:t>29-10-15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3EB4AD0-8287-ED41-B3B7-C7B4E970CF28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microsoft.com/office/2007/relationships/hdphoto" Target="../media/hdphoto3.wdp"/><Relationship Id="rId6" Type="http://schemas.openxmlformats.org/officeDocument/2006/relationships/image" Target="../media/image23.png"/><Relationship Id="rId7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paese.nl/B2SKUNMI.HTML" TargetMode="External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paese.nl/B2SKUNMI.HTML" TargetMode="External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 smtClean="0">
                <a:solidFill>
                  <a:srgbClr val="DC9E1F"/>
                </a:solidFill>
              </a:rPr>
              <a:t>LES 2: ROMAANS</a:t>
            </a:r>
            <a:br>
              <a:rPr lang="nl-NL" u="sng" dirty="0" smtClean="0">
                <a:solidFill>
                  <a:srgbClr val="DC9E1F"/>
                </a:solidFill>
              </a:rPr>
            </a:br>
            <a:r>
              <a:rPr lang="nl-NL" sz="1200" dirty="0">
                <a:solidFill>
                  <a:srgbClr val="DC9E1F"/>
                </a:solidFill>
              </a:rPr>
              <a:t>HOOFDSTUK 1: PAG. </a:t>
            </a:r>
            <a:r>
              <a:rPr lang="nl-NL" sz="1200" dirty="0" smtClean="0">
                <a:solidFill>
                  <a:srgbClr val="DC9E1F"/>
                </a:solidFill>
              </a:rPr>
              <a:t>9, 10, 11, 12, 13, 14 en 15 </a:t>
            </a:r>
            <a:endParaRPr lang="nl-NL" sz="1200" dirty="0">
              <a:solidFill>
                <a:srgbClr val="DC9E1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2897419" y="1600200"/>
            <a:ext cx="4790314" cy="4114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l-NL" sz="1800" dirty="0" smtClean="0">
              <a:solidFill>
                <a:srgbClr val="ECC577"/>
              </a:solidFill>
            </a:endParaRPr>
          </a:p>
          <a:p>
            <a:pPr marL="0" indent="0">
              <a:buNone/>
            </a:pPr>
            <a:r>
              <a:rPr lang="nl-NL" sz="1800" dirty="0" smtClean="0">
                <a:solidFill>
                  <a:srgbClr val="ECC577"/>
                </a:solidFill>
              </a:rPr>
              <a:t>	</a:t>
            </a:r>
            <a:r>
              <a:rPr lang="nl-NL" sz="18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nl-NL" sz="18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nl-NL" sz="1800" dirty="0" smtClean="0">
                <a:solidFill>
                  <a:schemeClr val="tx2">
                    <a:lumMod val="75000"/>
                  </a:schemeClr>
                </a:solidFill>
              </a:rPr>
              <a:t>Kruis –en pelgrimstochten</a:t>
            </a:r>
          </a:p>
          <a:p>
            <a:pPr marL="0" indent="0">
              <a:buNone/>
            </a:pPr>
            <a:r>
              <a:rPr lang="nl-NL" sz="1800" dirty="0" smtClean="0">
                <a:solidFill>
                  <a:schemeClr val="tx2">
                    <a:lumMod val="75000"/>
                  </a:schemeClr>
                </a:solidFill>
              </a:rPr>
              <a:t>		a. Kruistochten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nl-NL" sz="1800" dirty="0" smtClean="0">
                <a:solidFill>
                  <a:schemeClr val="tx2">
                    <a:lumMod val="75000"/>
                  </a:schemeClr>
                </a:solidFill>
              </a:rPr>
              <a:t>	b. Arabische invloeden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nl-NL" sz="1800" dirty="0" smtClean="0">
                <a:solidFill>
                  <a:schemeClr val="tx2">
                    <a:lumMod val="75000"/>
                  </a:schemeClr>
                </a:solidFill>
              </a:rPr>
              <a:t> 	c. Pelgrimstochten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nl-NL" sz="1800" dirty="0" smtClean="0">
                <a:solidFill>
                  <a:schemeClr val="tx2">
                    <a:lumMod val="75000"/>
                  </a:schemeClr>
                </a:solidFill>
              </a:rPr>
              <a:t>	d. Invloed op de kunst</a:t>
            </a:r>
          </a:p>
          <a:p>
            <a:pPr marL="0" indent="0">
              <a:buNone/>
            </a:pPr>
            <a:endParaRPr lang="nl-NL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18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nl-NL" sz="1800" dirty="0" smtClean="0">
                <a:solidFill>
                  <a:schemeClr val="tx2">
                    <a:lumMod val="75000"/>
                  </a:schemeClr>
                </a:solidFill>
              </a:rPr>
              <a:t>2. Romaanse kunst	</a:t>
            </a:r>
          </a:p>
          <a:p>
            <a:pPr marL="0" indent="0">
              <a:buNone/>
            </a:pPr>
            <a:r>
              <a:rPr lang="nl-NL" sz="1800" dirty="0" smtClean="0">
                <a:solidFill>
                  <a:schemeClr val="tx2">
                    <a:lumMod val="75000"/>
                  </a:schemeClr>
                </a:solidFill>
              </a:rPr>
              <a:t>		a. Romaanse bouwkunst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nl-NL" sz="1800" dirty="0" smtClean="0">
                <a:solidFill>
                  <a:schemeClr val="tx2">
                    <a:lumMod val="75000"/>
                  </a:schemeClr>
                </a:solidFill>
              </a:rPr>
              <a:t>	b. Romaanse beeldhouwkunst</a:t>
            </a:r>
          </a:p>
          <a:p>
            <a:pPr marL="0" indent="0">
              <a:buNone/>
            </a:pPr>
            <a:r>
              <a:rPr lang="nl-NL" sz="1800" dirty="0" smtClean="0">
                <a:solidFill>
                  <a:schemeClr val="tx2">
                    <a:lumMod val="75000"/>
                  </a:schemeClr>
                </a:solidFill>
              </a:rPr>
              <a:t>		c. Romaanse schilderkunst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nl-NL" sz="1800" dirty="0" smtClean="0">
                <a:solidFill>
                  <a:schemeClr val="tx2">
                    <a:lumMod val="75000"/>
                  </a:schemeClr>
                </a:solidFill>
              </a:rPr>
              <a:t>	d. Overige kunst</a:t>
            </a:r>
            <a:endParaRPr lang="nl-NL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Afbeelding 4" descr="http://f.jwwb.nl/public/o/k/y/temp-hqbwhwszlypjrxfvkpce/x8e37f/440px-Maria_Laach_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85" y="1780117"/>
            <a:ext cx="2794001" cy="3564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06795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072467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l-NL" sz="2000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Relieken vereren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dirty="0" smtClean="0"/>
              <a:t>Op plek van bestemming: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dirty="0" smtClean="0"/>
              <a:t>bidden en vereren van </a:t>
            </a:r>
            <a:r>
              <a:rPr lang="nl-NL" sz="2000" dirty="0" smtClean="0">
                <a:solidFill>
                  <a:srgbClr val="F2D9A4"/>
                </a:solidFill>
              </a:rPr>
              <a:t>relieken</a:t>
            </a:r>
            <a:r>
              <a:rPr lang="nl-NL" sz="2000" dirty="0" smtClean="0"/>
              <a:t>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nl-NL" sz="20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dirty="0" smtClean="0">
                <a:solidFill>
                  <a:srgbClr val="F2D9A4"/>
                </a:solidFill>
              </a:rPr>
              <a:t>Wat is een reliek?</a:t>
            </a:r>
          </a:p>
          <a:p>
            <a:pPr marL="0" indent="0">
              <a:buNone/>
            </a:pPr>
            <a:r>
              <a:rPr lang="nl-NL" sz="2000" dirty="0" smtClean="0"/>
              <a:t>Bewaard in speciale omhulsels. </a:t>
            </a:r>
            <a:r>
              <a:rPr lang="nl-NL" sz="2000" dirty="0"/>
              <a:t>P</a:t>
            </a:r>
            <a:r>
              <a:rPr lang="nl-NL" sz="2000" dirty="0" smtClean="0"/>
              <a:t>rachtig </a:t>
            </a:r>
            <a:r>
              <a:rPr lang="nl-NL" sz="2000" dirty="0"/>
              <a:t>versierd met </a:t>
            </a:r>
            <a:r>
              <a:rPr lang="nl-NL" sz="2000" dirty="0" smtClean="0"/>
              <a:t>de </a:t>
            </a:r>
            <a:r>
              <a:rPr lang="nl-NL" sz="2000" dirty="0"/>
              <a:t>kostbaarste </a:t>
            </a:r>
            <a:r>
              <a:rPr lang="nl-NL" sz="2000" dirty="0" smtClean="0"/>
              <a:t>materialen: goud</a:t>
            </a:r>
            <a:r>
              <a:rPr lang="nl-NL" sz="2000" dirty="0"/>
              <a:t>, zilver en edelstenen. </a:t>
            </a:r>
            <a:r>
              <a:rPr lang="nl-NL" sz="2000" dirty="0" smtClean="0"/>
              <a:t>Soms de </a:t>
            </a:r>
            <a:r>
              <a:rPr lang="nl-NL" sz="2000" dirty="0"/>
              <a:t>vorm van het </a:t>
            </a:r>
            <a:r>
              <a:rPr lang="nl-NL" sz="2000" dirty="0" smtClean="0"/>
              <a:t>lichaamsdeel </a:t>
            </a:r>
            <a:r>
              <a:rPr lang="nl-NL" sz="2000" dirty="0"/>
              <a:t>dat er in bewaard </a:t>
            </a:r>
            <a:r>
              <a:rPr lang="nl-NL" sz="2000" dirty="0" smtClean="0"/>
              <a:t>werd</a:t>
            </a:r>
            <a:r>
              <a:rPr lang="nl-NL" sz="2000" dirty="0"/>
              <a:t>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nl-NL" dirty="0" smtClean="0">
              <a:solidFill>
                <a:srgbClr val="F2D9A4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277509" name="Picture 5" descr="reliek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433" y="427038"/>
            <a:ext cx="1295054" cy="237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10" name="Picture 6" descr="reliekhouder helige stefanu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7" b="95864" l="9692" r="898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422" y="614356"/>
            <a:ext cx="3124730" cy="565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762000" y="4270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 smtClean="0">
                <a:solidFill>
                  <a:srgbClr val="DC9E1F"/>
                </a:solidFill>
              </a:rPr>
              <a:t/>
            </a:r>
            <a:br>
              <a:rPr lang="nl-NL" dirty="0" smtClean="0">
                <a:solidFill>
                  <a:srgbClr val="DC9E1F"/>
                </a:solidFill>
              </a:rPr>
            </a:br>
            <a:r>
              <a:rPr lang="nl-NL" dirty="0" smtClean="0">
                <a:solidFill>
                  <a:srgbClr val="DC9E1F"/>
                </a:solidFill>
              </a:rPr>
              <a:t>ROMAANS</a:t>
            </a:r>
            <a:br>
              <a:rPr lang="nl-NL" dirty="0" smtClean="0">
                <a:solidFill>
                  <a:srgbClr val="DC9E1F"/>
                </a:solidFill>
              </a:rPr>
            </a:br>
            <a:r>
              <a:rPr lang="nl-NL" sz="2000" cap="none" dirty="0" smtClean="0">
                <a:solidFill>
                  <a:srgbClr val="DC9E1F"/>
                </a:solidFill>
              </a:rPr>
              <a:t>1. Kruis -en pelgrimstochten</a:t>
            </a:r>
            <a:br>
              <a:rPr lang="nl-NL" sz="2000" cap="none" dirty="0" smtClean="0">
                <a:solidFill>
                  <a:srgbClr val="DC9E1F"/>
                </a:solidFill>
              </a:rPr>
            </a:br>
            <a:r>
              <a:rPr lang="nl-NL" sz="2000" cap="none" dirty="0" smtClean="0">
                <a:solidFill>
                  <a:srgbClr val="DC9E1F"/>
                </a:solidFill>
              </a:rPr>
              <a:t>	c. Pelgrimstochten (4)</a:t>
            </a:r>
            <a:endParaRPr lang="nl-NL" sz="1200" cap="none" dirty="0"/>
          </a:p>
        </p:txBody>
      </p:sp>
      <p:pic>
        <p:nvPicPr>
          <p:cNvPr id="6" name="Afbeelding 5" descr="Schermafbeelding 2015-09-15 om 14.12.50.p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5" b="98023" l="6356" r="942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478" y="1935163"/>
            <a:ext cx="32589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78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3446" y="3386852"/>
            <a:ext cx="8229600" cy="37655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charset="2"/>
              <a:buChar char="ü"/>
            </a:pPr>
            <a:r>
              <a:rPr lang="nl-NL" sz="2000" dirty="0" smtClean="0"/>
              <a:t>De </a:t>
            </a:r>
            <a:r>
              <a:rPr lang="nl-NL" sz="2000" dirty="0"/>
              <a:t>bedevaart zorgde dus voor inkomsten voor de plaatselijke middenstand en de kerk</a:t>
            </a:r>
          </a:p>
          <a:p>
            <a:pPr>
              <a:lnSpc>
                <a:spcPct val="80000"/>
              </a:lnSpc>
              <a:buFont typeface="Wingdings" charset="2"/>
              <a:buChar char="ü"/>
            </a:pPr>
            <a:r>
              <a:rPr lang="nl-NL" sz="2000" dirty="0"/>
              <a:t>De kerken die in bedevaartsoorden gebouwd werden, moesten aan andere eisen voldoen dan de gewone dorpskerk (relieken)</a:t>
            </a:r>
          </a:p>
          <a:p>
            <a:pPr>
              <a:lnSpc>
                <a:spcPct val="80000"/>
              </a:lnSpc>
              <a:buFont typeface="Wingdings" charset="2"/>
              <a:buChar char="ü"/>
            </a:pPr>
            <a:r>
              <a:rPr lang="nl-NL" sz="2000" dirty="0"/>
              <a:t>Decoratie, beeldhouwwerken, glas-in-lood ramen in kerk dienden om de pelgrim te verhalen over het leven van Christus en de andere verhalen in de Bijbel. </a:t>
            </a:r>
          </a:p>
          <a:p>
            <a:pPr>
              <a:lnSpc>
                <a:spcPct val="80000"/>
              </a:lnSpc>
              <a:buFont typeface="Wingdings" charset="2"/>
              <a:buChar char="ü"/>
            </a:pPr>
            <a:r>
              <a:rPr lang="nl-NL" sz="2000" dirty="0"/>
              <a:t>Er ontstonden ook innovaties op het gebied van de techniek. De bouw van grotere constructies werd mogelijk. 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70697" y="4270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 smtClean="0">
                <a:solidFill>
                  <a:srgbClr val="DC9E1F"/>
                </a:solidFill>
              </a:rPr>
              <a:t/>
            </a:r>
            <a:br>
              <a:rPr lang="nl-NL" dirty="0" smtClean="0">
                <a:solidFill>
                  <a:srgbClr val="DC9E1F"/>
                </a:solidFill>
              </a:rPr>
            </a:br>
            <a:r>
              <a:rPr lang="nl-NL" dirty="0" smtClean="0">
                <a:solidFill>
                  <a:srgbClr val="DC9E1F"/>
                </a:solidFill>
              </a:rPr>
              <a:t>ROMAANS</a:t>
            </a:r>
            <a:br>
              <a:rPr lang="nl-NL" dirty="0" smtClean="0">
                <a:solidFill>
                  <a:srgbClr val="DC9E1F"/>
                </a:solidFill>
              </a:rPr>
            </a:br>
            <a:r>
              <a:rPr lang="nl-NL" sz="2000" cap="none" dirty="0" smtClean="0">
                <a:solidFill>
                  <a:srgbClr val="DC9E1F"/>
                </a:solidFill>
              </a:rPr>
              <a:t>1. Kruis -en pelgrimstochten</a:t>
            </a:r>
            <a:br>
              <a:rPr lang="nl-NL" sz="2000" cap="none" dirty="0" smtClean="0">
                <a:solidFill>
                  <a:srgbClr val="DC9E1F"/>
                </a:solidFill>
              </a:rPr>
            </a:br>
            <a:r>
              <a:rPr lang="nl-NL" sz="2000" cap="none" dirty="0" smtClean="0">
                <a:solidFill>
                  <a:srgbClr val="DC9E1F"/>
                </a:solidFill>
              </a:rPr>
              <a:t>	d. Invloed op de kunsten (1)</a:t>
            </a:r>
            <a:endParaRPr lang="nl-NL" sz="1200" cap="non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678" y="427038"/>
            <a:ext cx="3459623" cy="2300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43447" y="2184893"/>
            <a:ext cx="4792998" cy="3671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charset="2"/>
              <a:buChar char="ü"/>
            </a:pPr>
            <a:r>
              <a:rPr lang="nl-NL" sz="2000" dirty="0"/>
              <a:t>M</a:t>
            </a:r>
            <a:r>
              <a:rPr lang="nl-NL" sz="2000" dirty="0" smtClean="0"/>
              <a:t>eer in contact met anderen: gevolg meer handel</a:t>
            </a:r>
          </a:p>
          <a:p>
            <a:pPr>
              <a:lnSpc>
                <a:spcPct val="80000"/>
              </a:lnSpc>
              <a:buFont typeface="Wingdings" charset="2"/>
              <a:buChar char="ü"/>
            </a:pPr>
            <a:r>
              <a:rPr lang="nl-NL" sz="2000" dirty="0" smtClean="0"/>
              <a:t>Langs de belangrijkste pelgrimsroutes werden vele kerkjes gebouwd. </a:t>
            </a:r>
          </a:p>
        </p:txBody>
      </p:sp>
    </p:spTree>
    <p:extLst>
      <p:ext uri="{BB962C8B-B14F-4D97-AF65-F5344CB8AC3E}">
        <p14:creationId xmlns:p14="http://schemas.microsoft.com/office/powerpoint/2010/main" val="5047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5042600" cy="51093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nl-NL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De kerk:</a:t>
            </a:r>
            <a:r>
              <a:rPr lang="nl-NL" sz="2000" dirty="0">
                <a:latin typeface="+mj-lt"/>
              </a:rPr>
              <a:t> belangrijkste opdrachtgever </a:t>
            </a:r>
            <a:r>
              <a:rPr lang="nl-NL" sz="2000" dirty="0" err="1" smtClean="0">
                <a:latin typeface="+mj-lt"/>
              </a:rPr>
              <a:t>vd</a:t>
            </a:r>
            <a:r>
              <a:rPr lang="nl-NL" sz="2000" dirty="0" smtClean="0">
                <a:latin typeface="+mj-lt"/>
              </a:rPr>
              <a:t> kunsten.</a:t>
            </a:r>
            <a:endParaRPr lang="nl-NL" sz="2000" dirty="0">
              <a:latin typeface="+mj-lt"/>
            </a:endParaRPr>
          </a:p>
          <a:p>
            <a:pPr>
              <a:lnSpc>
                <a:spcPct val="80000"/>
              </a:lnSpc>
              <a:buFont typeface="Wingdings" charset="2"/>
              <a:buChar char="ü"/>
            </a:pPr>
            <a:r>
              <a:rPr lang="nl-NL" sz="2000" dirty="0">
                <a:latin typeface="+mj-lt"/>
              </a:rPr>
              <a:t>Veel </a:t>
            </a:r>
            <a:r>
              <a:rPr lang="nl-NL" sz="2000" dirty="0" smtClean="0">
                <a:latin typeface="+mj-lt"/>
              </a:rPr>
              <a:t>kunstproducten </a:t>
            </a:r>
            <a:r>
              <a:rPr lang="nl-NL" sz="2000" dirty="0">
                <a:latin typeface="+mj-lt"/>
              </a:rPr>
              <a:t>worden in kloosters </a:t>
            </a:r>
            <a:r>
              <a:rPr lang="nl-NL" sz="2000" dirty="0" smtClean="0">
                <a:latin typeface="+mj-lt"/>
              </a:rPr>
              <a:t>vervaardigd</a:t>
            </a:r>
          </a:p>
          <a:p>
            <a:pPr>
              <a:lnSpc>
                <a:spcPct val="80000"/>
              </a:lnSpc>
              <a:buFont typeface="Wingdings" charset="2"/>
              <a:buChar char="ü"/>
            </a:pPr>
            <a:r>
              <a:rPr lang="nl-NL" sz="2000" dirty="0" smtClean="0">
                <a:latin typeface="+mj-lt"/>
              </a:rPr>
              <a:t>De </a:t>
            </a:r>
            <a:r>
              <a:rPr lang="nl-NL" sz="2000" dirty="0">
                <a:latin typeface="+mj-lt"/>
              </a:rPr>
              <a:t>kunstenaar in de middeleeuwen is een anonieme ambachtsman en heeft geen </a:t>
            </a:r>
            <a:r>
              <a:rPr lang="nl-NL" sz="2000" dirty="0" smtClean="0">
                <a:latin typeface="+mj-lt"/>
              </a:rPr>
              <a:t>roem.</a:t>
            </a:r>
          </a:p>
          <a:p>
            <a:pPr>
              <a:lnSpc>
                <a:spcPct val="80000"/>
              </a:lnSpc>
              <a:buFont typeface="Wingdings" charset="2"/>
              <a:buChar char="ü"/>
            </a:pPr>
            <a:r>
              <a:rPr lang="nl-NL" sz="2000" dirty="0" smtClean="0">
                <a:latin typeface="+mj-lt"/>
              </a:rPr>
              <a:t>De </a:t>
            </a:r>
            <a:r>
              <a:rPr lang="nl-NL" sz="2000" dirty="0">
                <a:latin typeface="+mj-lt"/>
              </a:rPr>
              <a:t>belangrijkste werken die tijdens de Romaanse periode ontstaan, betreffen de </a:t>
            </a:r>
            <a:r>
              <a:rPr lang="nl-NL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beeldhouw-, schilder- en </a:t>
            </a:r>
            <a:r>
              <a:rPr lang="nl-NL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bouwkunst: </a:t>
            </a: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r>
              <a:rPr lang="nl-NL" sz="2000" dirty="0">
                <a:latin typeface="+mj-lt"/>
              </a:rPr>
              <a:t>k</a:t>
            </a:r>
            <a:r>
              <a:rPr lang="nl-NL" sz="2000" dirty="0" smtClean="0">
                <a:latin typeface="+mj-lt"/>
              </a:rPr>
              <a:t>erkelijke </a:t>
            </a:r>
            <a:r>
              <a:rPr lang="nl-NL" sz="2000" dirty="0">
                <a:latin typeface="+mj-lt"/>
              </a:rPr>
              <a:t>bouwwerken, </a:t>
            </a:r>
            <a:endParaRPr lang="nl-NL" sz="2000" dirty="0" smtClean="0">
              <a:latin typeface="+mj-lt"/>
            </a:endParaRP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r>
              <a:rPr lang="nl-NL" sz="2000" dirty="0" smtClean="0">
                <a:latin typeface="+mj-lt"/>
              </a:rPr>
              <a:t>schilderingen </a:t>
            </a:r>
            <a:r>
              <a:rPr lang="nl-NL" sz="2000" dirty="0">
                <a:latin typeface="+mj-lt"/>
              </a:rPr>
              <a:t>en beeldhouwwerken in </a:t>
            </a:r>
            <a:r>
              <a:rPr lang="nl-NL" sz="2000" dirty="0" smtClean="0">
                <a:latin typeface="+mj-lt"/>
              </a:rPr>
              <a:t>kerken </a:t>
            </a:r>
            <a:endParaRPr lang="nl-NL" sz="2000" dirty="0">
              <a:latin typeface="+mj-lt"/>
            </a:endParaRP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r>
              <a:rPr lang="nl-NL" sz="2000" dirty="0" smtClean="0">
                <a:latin typeface="+mj-lt"/>
              </a:rPr>
              <a:t>illustraties </a:t>
            </a:r>
            <a:r>
              <a:rPr lang="nl-NL" sz="2000" dirty="0">
                <a:latin typeface="+mj-lt"/>
              </a:rPr>
              <a:t>bij teksten van handgeschreven </a:t>
            </a:r>
            <a:r>
              <a:rPr lang="nl-NL" sz="2000" dirty="0" smtClean="0">
                <a:latin typeface="+mj-lt"/>
              </a:rPr>
              <a:t>boeken.</a:t>
            </a: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r>
              <a:rPr lang="nl-NL" sz="2000" dirty="0" smtClean="0">
                <a:solidFill>
                  <a:srgbClr val="FFFFFF"/>
                </a:solidFill>
                <a:latin typeface="+mj-lt"/>
              </a:rPr>
              <a:t>relieken</a:t>
            </a:r>
            <a:endParaRPr lang="nl-NL" sz="2000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nl-NL" sz="1800" dirty="0" smtClean="0">
              <a:hlinkClick r:id="rId3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nl-NL" sz="1800" dirty="0" smtClean="0">
                <a:hlinkClick r:id="rId3"/>
              </a:rPr>
              <a:t>http</a:t>
            </a:r>
            <a:r>
              <a:rPr lang="nl-NL" sz="1800" dirty="0">
                <a:hlinkClick r:id="rId3"/>
              </a:rPr>
              <a:t>://www.belpaese.nl/B2SKUNMI.HTML</a:t>
            </a:r>
            <a:endParaRPr lang="nl-NL" sz="1800" dirty="0"/>
          </a:p>
          <a:p>
            <a:pPr>
              <a:lnSpc>
                <a:spcPct val="80000"/>
              </a:lnSpc>
              <a:buFontTx/>
              <a:buNone/>
            </a:pPr>
            <a:endParaRPr lang="nl-NL" sz="18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63914" y="422993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 smtClean="0">
                <a:solidFill>
                  <a:srgbClr val="DC9E1F"/>
                </a:solidFill>
              </a:rPr>
              <a:t/>
            </a:r>
            <a:br>
              <a:rPr lang="nl-NL" dirty="0" smtClean="0">
                <a:solidFill>
                  <a:srgbClr val="DC9E1F"/>
                </a:solidFill>
              </a:rPr>
            </a:br>
            <a:r>
              <a:rPr lang="nl-NL" dirty="0" smtClean="0">
                <a:solidFill>
                  <a:srgbClr val="DC9E1F"/>
                </a:solidFill>
              </a:rPr>
              <a:t>ROMAANS</a:t>
            </a:r>
            <a:br>
              <a:rPr lang="nl-NL" dirty="0" smtClean="0">
                <a:solidFill>
                  <a:srgbClr val="DC9E1F"/>
                </a:solidFill>
              </a:rPr>
            </a:br>
            <a:r>
              <a:rPr lang="nl-NL" sz="2000" cap="none" dirty="0" smtClean="0">
                <a:solidFill>
                  <a:srgbClr val="DC9E1F"/>
                </a:solidFill>
              </a:rPr>
              <a:t>2. Romaanse kunst</a:t>
            </a:r>
            <a:br>
              <a:rPr lang="nl-NL" sz="2000" cap="none" dirty="0" smtClean="0">
                <a:solidFill>
                  <a:srgbClr val="DC9E1F"/>
                </a:solidFill>
              </a:rPr>
            </a:br>
            <a:r>
              <a:rPr lang="nl-NL" sz="2000" cap="none" dirty="0" smtClean="0">
                <a:solidFill>
                  <a:srgbClr val="DC9E1F"/>
                </a:solidFill>
              </a:rPr>
              <a:t>	</a:t>
            </a:r>
            <a:endParaRPr lang="nl-NL" sz="1200" cap="none" dirty="0"/>
          </a:p>
        </p:txBody>
      </p:sp>
      <p:pic>
        <p:nvPicPr>
          <p:cNvPr id="2" name="Afbeelding 1" descr="Schermafbeelding 2015-09-15 om 20.47.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800" y="1570038"/>
            <a:ext cx="3419004" cy="361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43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9214" y="2019633"/>
            <a:ext cx="5057020" cy="30834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sz="2000" dirty="0" smtClean="0"/>
              <a:t>Van ongeveer 1000-1200 wordt er </a:t>
            </a:r>
            <a:r>
              <a:rPr lang="nl-NL" sz="2000" dirty="0" smtClean="0">
                <a:solidFill>
                  <a:srgbClr val="F2D9A4"/>
                </a:solidFill>
              </a:rPr>
              <a:t>Romaans</a:t>
            </a:r>
            <a:r>
              <a:rPr lang="nl-NL" sz="2000" dirty="0" smtClean="0"/>
              <a:t> </a:t>
            </a:r>
            <a:r>
              <a:rPr lang="nl-NL" sz="2000" dirty="0"/>
              <a:t>gebouwd. Deze Romaanse bouwstijl zag je veel in de </a:t>
            </a:r>
            <a:r>
              <a:rPr lang="nl-NL" sz="2000" dirty="0" smtClean="0">
                <a:solidFill>
                  <a:srgbClr val="F2D9A4"/>
                </a:solidFill>
              </a:rPr>
              <a:t>klooster –en pelgrimskleren.</a:t>
            </a: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>
                <a:solidFill>
                  <a:srgbClr val="F2D9A4"/>
                </a:solidFill>
              </a:rPr>
              <a:t>Romaans: komt van Romeins</a:t>
            </a:r>
            <a:r>
              <a:rPr lang="nl-NL" sz="2000" dirty="0" smtClean="0"/>
              <a:t>, bouwwerken leken in bouwwijze en stijl veel op Romeinse bouwkunst: rondboog </a:t>
            </a:r>
          </a:p>
          <a:p>
            <a:pPr marL="0" indent="0">
              <a:buNone/>
            </a:pPr>
            <a:r>
              <a:rPr lang="nl-NL" sz="2000" dirty="0" smtClean="0"/>
              <a:t>Te herkennen aan de </a:t>
            </a:r>
            <a:r>
              <a:rPr lang="nl-NL" sz="2000" dirty="0" smtClean="0">
                <a:solidFill>
                  <a:srgbClr val="F2D9A4"/>
                </a:solidFill>
              </a:rPr>
              <a:t>zware, massieve, gesloten bouw </a:t>
            </a:r>
            <a:r>
              <a:rPr lang="nl-NL" sz="2000" dirty="0" smtClean="0"/>
              <a:t>en het gebruik van </a:t>
            </a:r>
            <a:r>
              <a:rPr lang="nl-NL" sz="2000" dirty="0" smtClean="0">
                <a:solidFill>
                  <a:srgbClr val="F2D9A4"/>
                </a:solidFill>
              </a:rPr>
              <a:t>tongewelven, koepelgewelven </a:t>
            </a:r>
            <a:r>
              <a:rPr lang="nl-NL" sz="2000" dirty="0" smtClean="0"/>
              <a:t>en </a:t>
            </a:r>
            <a:r>
              <a:rPr lang="nl-NL" sz="2000" dirty="0" smtClean="0">
                <a:solidFill>
                  <a:srgbClr val="F2D9A4"/>
                </a:solidFill>
              </a:rPr>
              <a:t>kruisgewelven. </a:t>
            </a:r>
          </a:p>
          <a:p>
            <a:pPr marL="0" indent="0">
              <a:buNone/>
            </a:pPr>
            <a:r>
              <a:rPr lang="nl-NL" sz="2000" dirty="0" smtClean="0"/>
              <a:t>De oorsprong van deze stijl ligt in Benedictijner traditie van dienstbaarheid, studie en afzondering (massieve en gesloten bouw). </a:t>
            </a:r>
            <a:endParaRPr lang="nl-NL" sz="2000" b="1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29214" y="4270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 smtClean="0">
                <a:solidFill>
                  <a:srgbClr val="DC9E1F"/>
                </a:solidFill>
              </a:rPr>
              <a:t/>
            </a:r>
            <a:br>
              <a:rPr lang="nl-NL" dirty="0" smtClean="0">
                <a:solidFill>
                  <a:srgbClr val="DC9E1F"/>
                </a:solidFill>
              </a:rPr>
            </a:br>
            <a:r>
              <a:rPr lang="nl-NL" dirty="0" smtClean="0">
                <a:solidFill>
                  <a:srgbClr val="DC9E1F"/>
                </a:solidFill>
              </a:rPr>
              <a:t>ROMAANS</a:t>
            </a:r>
            <a:br>
              <a:rPr lang="nl-NL" dirty="0" smtClean="0">
                <a:solidFill>
                  <a:srgbClr val="DC9E1F"/>
                </a:solidFill>
              </a:rPr>
            </a:br>
            <a:r>
              <a:rPr lang="nl-NL" sz="2000" cap="none" dirty="0" smtClean="0">
                <a:solidFill>
                  <a:srgbClr val="DC9E1F"/>
                </a:solidFill>
              </a:rPr>
              <a:t>2. Romaanse kunst</a:t>
            </a:r>
            <a:br>
              <a:rPr lang="nl-NL" sz="2000" cap="none" dirty="0" smtClean="0">
                <a:solidFill>
                  <a:srgbClr val="DC9E1F"/>
                </a:solidFill>
              </a:rPr>
            </a:br>
            <a:r>
              <a:rPr lang="nl-NL" sz="2000" cap="none" dirty="0" smtClean="0">
                <a:solidFill>
                  <a:srgbClr val="DC9E1F"/>
                </a:solidFill>
              </a:rPr>
              <a:t>	a. Romaanse bouwkunst (1)</a:t>
            </a:r>
            <a:endParaRPr lang="nl-NL" sz="1200" cap="none" dirty="0"/>
          </a:p>
        </p:txBody>
      </p:sp>
      <p:pic>
        <p:nvPicPr>
          <p:cNvPr id="4" name="Picture 5" descr="Dvc00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102" y="338614"/>
            <a:ext cx="2751891" cy="2063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5" descr="onze%20lieve%20vrouwe%20basisliek%20achterk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102" y="2737957"/>
            <a:ext cx="2751891" cy="3948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7677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08" name="Picture 4" descr="doorsnede romaanse kerk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2063" y="3977509"/>
            <a:ext cx="2433375" cy="2098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28709" name="Picture 5" descr="doorsnede romaanse kerk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99" y="4004945"/>
            <a:ext cx="4303457" cy="208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417639"/>
            <a:ext cx="8419796" cy="2215722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 smtClean="0">
                <a:solidFill>
                  <a:srgbClr val="F2D9A4"/>
                </a:solidFill>
              </a:rPr>
              <a:t>Indeling</a:t>
            </a:r>
            <a:r>
              <a:rPr lang="en-US" sz="2000" dirty="0" smtClean="0">
                <a:solidFill>
                  <a:srgbClr val="F2D9A4"/>
                </a:solidFill>
              </a:rPr>
              <a:t> </a:t>
            </a:r>
            <a:r>
              <a:rPr lang="en-US" sz="2000" dirty="0" err="1" smtClean="0">
                <a:solidFill>
                  <a:srgbClr val="F2D9A4"/>
                </a:solidFill>
              </a:rPr>
              <a:t>Romaanse</a:t>
            </a:r>
            <a:r>
              <a:rPr lang="en-US" sz="2000" dirty="0" smtClean="0">
                <a:solidFill>
                  <a:srgbClr val="F2D9A4"/>
                </a:solidFill>
              </a:rPr>
              <a:t> </a:t>
            </a:r>
            <a:r>
              <a:rPr lang="en-US" sz="2000" dirty="0" err="1" smtClean="0">
                <a:solidFill>
                  <a:srgbClr val="F2D9A4"/>
                </a:solidFill>
              </a:rPr>
              <a:t>kerk</a:t>
            </a:r>
            <a:r>
              <a:rPr lang="en-US" sz="2000" dirty="0">
                <a:solidFill>
                  <a:srgbClr val="F2D9A4"/>
                </a:solidFill>
              </a:rPr>
              <a:t>:</a:t>
            </a:r>
            <a:endParaRPr lang="en-US" sz="2000" dirty="0" smtClean="0">
              <a:solidFill>
                <a:srgbClr val="F2D9A4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2D9A4"/>
                </a:solidFill>
              </a:rPr>
              <a:t>A</a:t>
            </a:r>
            <a:r>
              <a:rPr lang="en-US" sz="2000" dirty="0" smtClean="0"/>
              <a:t> </a:t>
            </a:r>
            <a:r>
              <a:rPr lang="en-US" sz="2000" dirty="0" err="1" smtClean="0"/>
              <a:t>middenschip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F2D9A4"/>
                </a:solidFill>
              </a:rPr>
              <a:t>B</a:t>
            </a:r>
            <a:r>
              <a:rPr lang="en-US" sz="2000" dirty="0" smtClean="0"/>
              <a:t> </a:t>
            </a:r>
            <a:r>
              <a:rPr lang="en-US" sz="2000" dirty="0" err="1" smtClean="0"/>
              <a:t>zijschip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F2D9A4"/>
                </a:solidFill>
              </a:rPr>
              <a:t>C</a:t>
            </a:r>
            <a:r>
              <a:rPr lang="en-US" sz="2000" dirty="0" smtClean="0"/>
              <a:t> </a:t>
            </a:r>
            <a:r>
              <a:rPr lang="en-US" sz="2000" dirty="0" err="1" smtClean="0"/>
              <a:t>dwarsschip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F2D9A4"/>
                </a:solidFill>
              </a:rPr>
              <a:t>D</a:t>
            </a:r>
            <a:r>
              <a:rPr lang="en-US" sz="2000" dirty="0" smtClean="0"/>
              <a:t> </a:t>
            </a:r>
            <a:r>
              <a:rPr lang="en-US" sz="2000" dirty="0" err="1" smtClean="0"/>
              <a:t>viering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F2D9A4"/>
                </a:solidFill>
              </a:rPr>
              <a:t>E</a:t>
            </a:r>
            <a:r>
              <a:rPr lang="en-US" sz="2000" dirty="0" smtClean="0"/>
              <a:t> </a:t>
            </a:r>
            <a:r>
              <a:rPr lang="en-US" sz="2000" dirty="0" err="1" smtClean="0"/>
              <a:t>koor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F2D9A4"/>
                </a:solidFill>
              </a:rPr>
              <a:t>F</a:t>
            </a:r>
            <a:r>
              <a:rPr lang="en-US" sz="2000" dirty="0" smtClean="0"/>
              <a:t> </a:t>
            </a:r>
            <a:r>
              <a:rPr lang="en-US" sz="2000" dirty="0" err="1" smtClean="0"/>
              <a:t>kooromgang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F2D9A4"/>
                </a:solidFill>
              </a:rPr>
              <a:t>G</a:t>
            </a:r>
            <a:r>
              <a:rPr lang="en-US" sz="2000" dirty="0" smtClean="0"/>
              <a:t> </a:t>
            </a:r>
            <a:r>
              <a:rPr lang="en-US" sz="2000" dirty="0" err="1" smtClean="0"/>
              <a:t>straalkapel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F2D9A4"/>
                </a:solidFill>
              </a:rPr>
              <a:t>H</a:t>
            </a:r>
            <a:r>
              <a:rPr lang="en-US" sz="2000" dirty="0" smtClean="0"/>
              <a:t> </a:t>
            </a:r>
            <a:r>
              <a:rPr lang="en-US" sz="2000" dirty="0" err="1" smtClean="0"/>
              <a:t>kapel</a:t>
            </a:r>
            <a:endParaRPr lang="en-GB" sz="2000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352331" y="24230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 smtClean="0">
                <a:solidFill>
                  <a:srgbClr val="DC9E1F"/>
                </a:solidFill>
              </a:rPr>
              <a:t/>
            </a:r>
            <a:br>
              <a:rPr lang="nl-NL" dirty="0" smtClean="0">
                <a:solidFill>
                  <a:srgbClr val="DC9E1F"/>
                </a:solidFill>
              </a:rPr>
            </a:br>
            <a:r>
              <a:rPr lang="nl-NL" dirty="0" smtClean="0">
                <a:solidFill>
                  <a:srgbClr val="DC9E1F"/>
                </a:solidFill>
              </a:rPr>
              <a:t>ROMAANS</a:t>
            </a:r>
            <a:br>
              <a:rPr lang="nl-NL" dirty="0" smtClean="0">
                <a:solidFill>
                  <a:srgbClr val="DC9E1F"/>
                </a:solidFill>
              </a:rPr>
            </a:br>
            <a:r>
              <a:rPr lang="nl-NL" sz="2000" cap="none" dirty="0" smtClean="0">
                <a:solidFill>
                  <a:srgbClr val="DC9E1F"/>
                </a:solidFill>
              </a:rPr>
              <a:t>2. Romaanse kunst</a:t>
            </a:r>
            <a:br>
              <a:rPr lang="nl-NL" sz="2000" cap="none" dirty="0" smtClean="0">
                <a:solidFill>
                  <a:srgbClr val="DC9E1F"/>
                </a:solidFill>
              </a:rPr>
            </a:br>
            <a:r>
              <a:rPr lang="nl-NL" sz="2000" cap="none" dirty="0" smtClean="0">
                <a:solidFill>
                  <a:srgbClr val="DC9E1F"/>
                </a:solidFill>
              </a:rPr>
              <a:t>	a. Romaanse bouwkunst (2)</a:t>
            </a:r>
            <a:endParaRPr lang="nl-NL" sz="1200" cap="none" dirty="0"/>
          </a:p>
        </p:txBody>
      </p:sp>
    </p:spTree>
    <p:extLst>
      <p:ext uri="{BB962C8B-B14F-4D97-AF65-F5344CB8AC3E}">
        <p14:creationId xmlns:p14="http://schemas.microsoft.com/office/powerpoint/2010/main" val="2510146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9419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nl-NL" sz="2000" dirty="0" smtClean="0">
                <a:solidFill>
                  <a:srgbClr val="F2D9A4"/>
                </a:solidFill>
              </a:rPr>
              <a:t>Kenmerken Romaanse bouwkunst:</a:t>
            </a:r>
          </a:p>
          <a:p>
            <a:pPr marL="0" indent="0">
              <a:lnSpc>
                <a:spcPct val="80000"/>
              </a:lnSpc>
              <a:buNone/>
            </a:pPr>
            <a:endParaRPr lang="nl-NL" sz="2000" dirty="0" smtClean="0">
              <a:solidFill>
                <a:srgbClr val="F2D9A4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2000" dirty="0" smtClean="0"/>
              <a:t>1. Plattegrond = Latijns kruisvorm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2000" dirty="0" smtClean="0"/>
              <a:t>2. Koor richting oosten (Palestina)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2000" dirty="0" smtClean="0"/>
              <a:t>3. Tongewelf, koepelgewelf, kruisgewelf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GB" sz="1600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352331" y="24230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 smtClean="0">
                <a:solidFill>
                  <a:srgbClr val="DC9E1F"/>
                </a:solidFill>
              </a:rPr>
              <a:t/>
            </a:r>
            <a:br>
              <a:rPr lang="nl-NL" dirty="0" smtClean="0">
                <a:solidFill>
                  <a:srgbClr val="DC9E1F"/>
                </a:solidFill>
              </a:rPr>
            </a:br>
            <a:r>
              <a:rPr lang="nl-NL" dirty="0" smtClean="0">
                <a:solidFill>
                  <a:srgbClr val="DC9E1F"/>
                </a:solidFill>
              </a:rPr>
              <a:t>ROMAANS</a:t>
            </a:r>
            <a:br>
              <a:rPr lang="nl-NL" dirty="0" smtClean="0">
                <a:solidFill>
                  <a:srgbClr val="DC9E1F"/>
                </a:solidFill>
              </a:rPr>
            </a:br>
            <a:r>
              <a:rPr lang="nl-NL" sz="2000" cap="none" dirty="0" smtClean="0">
                <a:solidFill>
                  <a:srgbClr val="DC9E1F"/>
                </a:solidFill>
              </a:rPr>
              <a:t>2. Romaanse kunst</a:t>
            </a:r>
            <a:br>
              <a:rPr lang="nl-NL" sz="2000" cap="none" dirty="0" smtClean="0">
                <a:solidFill>
                  <a:srgbClr val="DC9E1F"/>
                </a:solidFill>
              </a:rPr>
            </a:br>
            <a:r>
              <a:rPr lang="nl-NL" sz="2000" cap="none" dirty="0" smtClean="0">
                <a:solidFill>
                  <a:srgbClr val="DC9E1F"/>
                </a:solidFill>
              </a:rPr>
              <a:t>	a. Romaanse bouwkunst (3)</a:t>
            </a:r>
            <a:endParaRPr lang="nl-NL" sz="1200" cap="non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19641"/>
            <a:ext cx="4254431" cy="2671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082" y="904520"/>
            <a:ext cx="4254431" cy="2815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238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speyer%20gewe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282" y="452290"/>
            <a:ext cx="3728220" cy="4921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5" descr="Toul-SSernin-int-006-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97" y="2370622"/>
            <a:ext cx="3487231" cy="3002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11575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9419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nl-NL" sz="2000" dirty="0" smtClean="0"/>
              <a:t>4. Dikke dragende muren met steunberen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2000" dirty="0" smtClean="0"/>
              <a:t>5. </a:t>
            </a:r>
            <a:r>
              <a:rPr lang="nl-NL" sz="2000" dirty="0"/>
              <a:t>Kleine rondboogvormige ramen: donker </a:t>
            </a:r>
            <a:r>
              <a:rPr lang="nl-NL" sz="2000" dirty="0" smtClean="0"/>
              <a:t>interieur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2000" dirty="0" smtClean="0"/>
              <a:t>6.</a:t>
            </a:r>
            <a:r>
              <a:rPr lang="nl-NL" sz="2000" dirty="0"/>
              <a:t>Laag, horizontaal gebouwd</a:t>
            </a:r>
          </a:p>
          <a:p>
            <a:pPr marL="0" indent="0">
              <a:lnSpc>
                <a:spcPct val="80000"/>
              </a:lnSpc>
              <a:buNone/>
            </a:pPr>
            <a:endParaRPr lang="nl-NL" sz="2000" dirty="0"/>
          </a:p>
          <a:p>
            <a:pPr marL="0" indent="0">
              <a:lnSpc>
                <a:spcPct val="80000"/>
              </a:lnSpc>
              <a:buNone/>
            </a:pPr>
            <a:endParaRPr lang="nl-NL" sz="20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GB" sz="1600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352331" y="24230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 smtClean="0">
                <a:solidFill>
                  <a:srgbClr val="DC9E1F"/>
                </a:solidFill>
              </a:rPr>
              <a:t/>
            </a:r>
            <a:br>
              <a:rPr lang="nl-NL" dirty="0" smtClean="0">
                <a:solidFill>
                  <a:srgbClr val="DC9E1F"/>
                </a:solidFill>
              </a:rPr>
            </a:br>
            <a:r>
              <a:rPr lang="nl-NL" dirty="0" smtClean="0">
                <a:solidFill>
                  <a:srgbClr val="DC9E1F"/>
                </a:solidFill>
              </a:rPr>
              <a:t>ROMAANS</a:t>
            </a:r>
            <a:br>
              <a:rPr lang="nl-NL" dirty="0" smtClean="0">
                <a:solidFill>
                  <a:srgbClr val="DC9E1F"/>
                </a:solidFill>
              </a:rPr>
            </a:br>
            <a:r>
              <a:rPr lang="nl-NL" sz="2000" cap="none" dirty="0" smtClean="0">
                <a:solidFill>
                  <a:srgbClr val="DC9E1F"/>
                </a:solidFill>
              </a:rPr>
              <a:t>2. Romaanse kunst</a:t>
            </a:r>
            <a:br>
              <a:rPr lang="nl-NL" sz="2000" cap="none" dirty="0" smtClean="0">
                <a:solidFill>
                  <a:srgbClr val="DC9E1F"/>
                </a:solidFill>
              </a:rPr>
            </a:br>
            <a:r>
              <a:rPr lang="nl-NL" sz="2000" cap="none" dirty="0" smtClean="0">
                <a:solidFill>
                  <a:srgbClr val="DC9E1F"/>
                </a:solidFill>
              </a:rPr>
              <a:t>	a. Romaanse bouwkunst (4)</a:t>
            </a:r>
            <a:endParaRPr lang="nl-NL" sz="1200" cap="non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49" y="3257582"/>
            <a:ext cx="5132692" cy="3418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340" y="242308"/>
            <a:ext cx="4436474" cy="3235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836" y="3751583"/>
            <a:ext cx="2889666" cy="2178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44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9419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nl-NL" sz="2000" dirty="0"/>
              <a:t>7</a:t>
            </a:r>
            <a:r>
              <a:rPr lang="nl-NL" sz="2000" dirty="0" smtClean="0"/>
              <a:t>.Rustige en duidelijke vormen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2000" dirty="0"/>
              <a:t>8</a:t>
            </a:r>
            <a:r>
              <a:rPr lang="nl-NL" sz="2000" dirty="0" smtClean="0"/>
              <a:t>.Zware vieringtoren in het midden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2000" dirty="0"/>
              <a:t>9</a:t>
            </a:r>
            <a:r>
              <a:rPr lang="nl-NL" sz="2000" dirty="0" smtClean="0"/>
              <a:t>.Geen spitse daken.</a:t>
            </a: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hlinkClick r:id="rId3"/>
              </a:rPr>
              <a:t>http://www.belpaese.nl/B2SKUNMI.HTML</a:t>
            </a:r>
            <a:endParaRPr lang="en-US" sz="1600" dirty="0"/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GB" sz="1600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352331" y="24230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 smtClean="0">
                <a:solidFill>
                  <a:srgbClr val="DC9E1F"/>
                </a:solidFill>
              </a:rPr>
              <a:t/>
            </a:r>
            <a:br>
              <a:rPr lang="nl-NL" dirty="0" smtClean="0">
                <a:solidFill>
                  <a:srgbClr val="DC9E1F"/>
                </a:solidFill>
              </a:rPr>
            </a:br>
            <a:r>
              <a:rPr lang="nl-NL" dirty="0" smtClean="0">
                <a:solidFill>
                  <a:srgbClr val="DC9E1F"/>
                </a:solidFill>
              </a:rPr>
              <a:t>ROMAANS</a:t>
            </a:r>
            <a:br>
              <a:rPr lang="nl-NL" dirty="0" smtClean="0">
                <a:solidFill>
                  <a:srgbClr val="DC9E1F"/>
                </a:solidFill>
              </a:rPr>
            </a:br>
            <a:r>
              <a:rPr lang="nl-NL" sz="2000" cap="none" dirty="0" smtClean="0">
                <a:solidFill>
                  <a:srgbClr val="DC9E1F"/>
                </a:solidFill>
              </a:rPr>
              <a:t>2. Romaanse kunst</a:t>
            </a:r>
            <a:br>
              <a:rPr lang="nl-NL" sz="2000" cap="none" dirty="0" smtClean="0">
                <a:solidFill>
                  <a:srgbClr val="DC9E1F"/>
                </a:solidFill>
              </a:rPr>
            </a:br>
            <a:r>
              <a:rPr lang="nl-NL" sz="2000" cap="none" dirty="0" smtClean="0">
                <a:solidFill>
                  <a:srgbClr val="DC9E1F"/>
                </a:solidFill>
              </a:rPr>
              <a:t>	a. Romaanse bouwkunst (5)</a:t>
            </a:r>
            <a:endParaRPr lang="nl-NL" sz="1200" cap="none" dirty="0"/>
          </a:p>
        </p:txBody>
      </p:sp>
      <p:pic>
        <p:nvPicPr>
          <p:cNvPr id="5" name="Picture 8" descr="romaansetoulo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611339"/>
            <a:ext cx="3932238" cy="4921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86" y="3282826"/>
            <a:ext cx="3566569" cy="3311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1541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775" y="266065"/>
            <a:ext cx="6152319" cy="6352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6827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4806" y="1676324"/>
            <a:ext cx="3755000" cy="4391453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u="sng" dirty="0" smtClean="0">
                <a:solidFill>
                  <a:srgbClr val="F2D9A4"/>
                </a:solidFill>
              </a:rPr>
              <a:t>Kruistocht?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nl-NL" sz="20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dirty="0" smtClean="0"/>
              <a:t>Expansie </a:t>
            </a:r>
            <a:r>
              <a:rPr lang="nl-NL" sz="2000" dirty="0"/>
              <a:t>Arabieren tegengaan. </a:t>
            </a:r>
            <a:endParaRPr lang="nl-NL" sz="2000" u="sng" dirty="0" smtClean="0">
              <a:solidFill>
                <a:srgbClr val="F2D9A4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nl-NL" sz="2000" u="sng" dirty="0">
              <a:solidFill>
                <a:srgbClr val="F2D9A4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u="sng" dirty="0" smtClean="0">
                <a:solidFill>
                  <a:srgbClr val="F2D9A4"/>
                </a:solidFill>
              </a:rPr>
              <a:t>1. Verovering Jeruzalem: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nl-NL" sz="2000" dirty="0" smtClean="0">
              <a:solidFill>
                <a:srgbClr val="F2D9A4"/>
              </a:solidFill>
            </a:endParaRPr>
          </a:p>
          <a:p>
            <a:pPr marL="0" indent="0">
              <a:buNone/>
            </a:pPr>
            <a:r>
              <a:rPr lang="nl-NL" sz="2000" dirty="0" smtClean="0"/>
              <a:t>Op </a:t>
            </a:r>
            <a:r>
              <a:rPr lang="nl-NL" sz="2000" dirty="0"/>
              <a:t>27 november 1095 </a:t>
            </a:r>
            <a:r>
              <a:rPr lang="nl-NL" sz="2000" dirty="0" smtClean="0"/>
              <a:t>roept paus </a:t>
            </a:r>
            <a:r>
              <a:rPr lang="nl-NL" sz="2000" dirty="0" err="1"/>
              <a:t>Urbanus</a:t>
            </a:r>
            <a:r>
              <a:rPr lang="nl-NL" sz="2000" dirty="0"/>
              <a:t> II in </a:t>
            </a:r>
            <a:r>
              <a:rPr lang="nl-NL" sz="2000" dirty="0" smtClean="0"/>
              <a:t>het Franse </a:t>
            </a:r>
            <a:r>
              <a:rPr lang="nl-NL" sz="2000" dirty="0"/>
              <a:t>stadje Clermont </a:t>
            </a:r>
            <a:r>
              <a:rPr lang="nl-NL" sz="2000" dirty="0" smtClean="0"/>
              <a:t>de christenen </a:t>
            </a:r>
            <a:r>
              <a:rPr lang="nl-NL" sz="2000" dirty="0"/>
              <a:t>in Europa op </a:t>
            </a:r>
            <a:r>
              <a:rPr lang="nl-NL" sz="2000" dirty="0" smtClean="0"/>
              <a:t>om op </a:t>
            </a:r>
            <a:r>
              <a:rPr lang="nl-NL" sz="2000" dirty="0"/>
              <a:t>kruistocht te gaan. Jeruzalem </a:t>
            </a:r>
            <a:r>
              <a:rPr lang="nl-NL" sz="2000" dirty="0" smtClean="0"/>
              <a:t>moet uit </a:t>
            </a:r>
            <a:r>
              <a:rPr lang="nl-NL" sz="2000" dirty="0"/>
              <a:t>de handen van de ‘ongelovigen’, </a:t>
            </a:r>
            <a:r>
              <a:rPr lang="nl-NL" sz="2000" dirty="0" smtClean="0"/>
              <a:t>de moslims</a:t>
            </a:r>
            <a:r>
              <a:rPr lang="nl-NL" sz="2000" dirty="0"/>
              <a:t>, worden bevrijd</a:t>
            </a:r>
            <a:r>
              <a:rPr lang="nl-NL" sz="2000" dirty="0" smtClean="0"/>
              <a:t>.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nl-NL" sz="2000" u="sng" dirty="0">
                <a:solidFill>
                  <a:srgbClr val="F2D9A4"/>
                </a:solidFill>
              </a:rPr>
              <a:t>2. </a:t>
            </a:r>
            <a:r>
              <a:rPr lang="nl-NL" sz="2000" u="sng" dirty="0" err="1">
                <a:solidFill>
                  <a:srgbClr val="F2D9A4"/>
                </a:solidFill>
              </a:rPr>
              <a:t>Reconquista</a:t>
            </a:r>
            <a:r>
              <a:rPr lang="nl-NL" sz="2000" u="sng" dirty="0">
                <a:solidFill>
                  <a:srgbClr val="F2D9A4"/>
                </a:solidFill>
              </a:rPr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2000" dirty="0"/>
              <a:t>V</a:t>
            </a:r>
            <a:r>
              <a:rPr lang="nl-NL" sz="2000" dirty="0" smtClean="0"/>
              <a:t>an </a:t>
            </a:r>
            <a:r>
              <a:rPr lang="nl-NL" sz="2000" dirty="0"/>
              <a:t>ca. 700 tot 1300: herovering van de christenen op de moren (Spanje)</a:t>
            </a: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04806" y="274638"/>
            <a:ext cx="7924800" cy="1143000"/>
          </a:xfrm>
        </p:spPr>
        <p:txBody>
          <a:bodyPr/>
          <a:lstStyle/>
          <a:p>
            <a:r>
              <a:rPr lang="nl-NL" dirty="0" smtClean="0">
                <a:solidFill>
                  <a:srgbClr val="DC9E1F"/>
                </a:solidFill>
              </a:rPr>
              <a:t/>
            </a:r>
            <a:br>
              <a:rPr lang="nl-NL" dirty="0" smtClean="0">
                <a:solidFill>
                  <a:srgbClr val="DC9E1F"/>
                </a:solidFill>
              </a:rPr>
            </a:br>
            <a:r>
              <a:rPr lang="nl-NL" dirty="0" smtClean="0">
                <a:solidFill>
                  <a:srgbClr val="DC9E1F"/>
                </a:solidFill>
              </a:rPr>
              <a:t>ROMAANS</a:t>
            </a:r>
            <a:br>
              <a:rPr lang="nl-NL" dirty="0" smtClean="0">
                <a:solidFill>
                  <a:srgbClr val="DC9E1F"/>
                </a:solidFill>
              </a:rPr>
            </a:br>
            <a:r>
              <a:rPr lang="nl-NL" sz="2000" cap="none" dirty="0">
                <a:solidFill>
                  <a:srgbClr val="DC9E1F"/>
                </a:solidFill>
              </a:rPr>
              <a:t>1. Kruis -en pelgrimstochten</a:t>
            </a:r>
            <a:br>
              <a:rPr lang="nl-NL" sz="2000" cap="none" dirty="0">
                <a:solidFill>
                  <a:srgbClr val="DC9E1F"/>
                </a:solidFill>
              </a:rPr>
            </a:br>
            <a:r>
              <a:rPr lang="nl-NL" sz="2000" cap="none" dirty="0">
                <a:solidFill>
                  <a:srgbClr val="DC9E1F"/>
                </a:solidFill>
              </a:rPr>
              <a:t>	</a:t>
            </a:r>
            <a:r>
              <a:rPr lang="nl-NL" sz="2000" cap="none" dirty="0" smtClean="0">
                <a:solidFill>
                  <a:srgbClr val="DC9E1F"/>
                </a:solidFill>
              </a:rPr>
              <a:t>a. </a:t>
            </a:r>
            <a:r>
              <a:rPr lang="nl-NL" sz="2000" cap="none" dirty="0">
                <a:solidFill>
                  <a:srgbClr val="DC9E1F"/>
                </a:solidFill>
              </a:rPr>
              <a:t>Kruistochten </a:t>
            </a:r>
            <a:r>
              <a:rPr lang="nl-NL" sz="2000" cap="none" dirty="0" smtClean="0">
                <a:solidFill>
                  <a:srgbClr val="DC9E1F"/>
                </a:solidFill>
              </a:rPr>
              <a:t>(1)</a:t>
            </a:r>
            <a:endParaRPr lang="nl-NL" sz="2000" cap="none" dirty="0">
              <a:solidFill>
                <a:srgbClr val="DC9E1F"/>
              </a:solidFill>
            </a:endParaRPr>
          </a:p>
        </p:txBody>
      </p:sp>
      <p:pic>
        <p:nvPicPr>
          <p:cNvPr id="2" name="Afbeelding 1" descr="Schermafbeelding 2015-09-15 om 12.25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66" y="3135280"/>
            <a:ext cx="2767670" cy="3055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Afbeelding 2" descr="Schermafbeelding 2015-09-15 om 13.05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66" y="274637"/>
            <a:ext cx="2611967" cy="3045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6" descr="G:\Kunst Algemeen\HAVO\MIDDELEEUWEN\06-Kruistochten &amp; Paus Urbanus II\urbanus predikt 1e kruistocht-0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9"/>
          <a:stretch/>
        </p:blipFill>
        <p:spPr bwMode="auto">
          <a:xfrm>
            <a:off x="4022190" y="4711625"/>
            <a:ext cx="1739377" cy="1672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57039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543" name="Picture 7" descr="venetie%20san%20mar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884" y="3296907"/>
            <a:ext cx="3810000" cy="2314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49545" name="Picture 9" descr="dom%20plein%20pi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884" y="628816"/>
            <a:ext cx="3810000" cy="2419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7" descr="maastricht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31" y="1607490"/>
            <a:ext cx="4574994" cy="3208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66800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9" name="Picture 3" descr="saint_trophime_arle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955" y="769556"/>
            <a:ext cx="3751982" cy="5003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47140" name="Picture 4" descr="arles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0583" y="769556"/>
            <a:ext cx="3669694" cy="5003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5689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5" name="Picture 3" descr="vezelay-Sainte-Madeleine-c-paradox-250h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557338"/>
            <a:ext cx="4679950" cy="4398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61476" name="Picture 4" descr="vezelay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628775"/>
            <a:ext cx="3276600" cy="4321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38285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nl-NL" sz="1800" u="sng" dirty="0" smtClean="0">
                <a:solidFill>
                  <a:srgbClr val="F2D9A4"/>
                </a:solidFill>
              </a:rPr>
              <a:t>Gevolg kruistochten: </a:t>
            </a:r>
          </a:p>
          <a:p>
            <a:pPr marL="0" indent="0">
              <a:lnSpc>
                <a:spcPct val="80000"/>
              </a:lnSpc>
              <a:buNone/>
            </a:pPr>
            <a:endParaRPr lang="nl-NL" sz="1800" dirty="0" smtClean="0"/>
          </a:p>
          <a:p>
            <a:pPr>
              <a:lnSpc>
                <a:spcPct val="80000"/>
              </a:lnSpc>
              <a:buFont typeface="Wingdings" charset="2"/>
              <a:buChar char="ü"/>
            </a:pPr>
            <a:r>
              <a:rPr lang="nl-NL" sz="1800" dirty="0"/>
              <a:t>E</a:t>
            </a:r>
            <a:r>
              <a:rPr lang="nl-NL" sz="1800" dirty="0" smtClean="0"/>
              <a:t>enheid </a:t>
            </a:r>
            <a:r>
              <a:rPr lang="nl-NL" sz="1800" dirty="0"/>
              <a:t>binnen Europa door samenwerking (politiek en kerk)</a:t>
            </a:r>
            <a:r>
              <a:rPr lang="nl-NL" sz="1800" dirty="0" smtClean="0"/>
              <a:t>.uitwisseling </a:t>
            </a:r>
            <a:r>
              <a:rPr lang="nl-NL" sz="1800" dirty="0"/>
              <a:t>van culturen (Arabieren)</a:t>
            </a:r>
          </a:p>
          <a:p>
            <a:pPr>
              <a:lnSpc>
                <a:spcPct val="80000"/>
              </a:lnSpc>
            </a:pPr>
            <a:endParaRPr lang="nl-NL" sz="180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nl-NL" dirty="0" smtClean="0">
                <a:solidFill>
                  <a:srgbClr val="DC9E1F"/>
                </a:solidFill>
              </a:rPr>
              <a:t/>
            </a:r>
            <a:br>
              <a:rPr lang="nl-NL" dirty="0" smtClean="0">
                <a:solidFill>
                  <a:srgbClr val="DC9E1F"/>
                </a:solidFill>
              </a:rPr>
            </a:br>
            <a:r>
              <a:rPr lang="nl-NL" dirty="0" smtClean="0">
                <a:solidFill>
                  <a:srgbClr val="DC9E1F"/>
                </a:solidFill>
              </a:rPr>
              <a:t>ROMAANS</a:t>
            </a:r>
            <a:br>
              <a:rPr lang="nl-NL" dirty="0" smtClean="0">
                <a:solidFill>
                  <a:srgbClr val="DC9E1F"/>
                </a:solidFill>
              </a:rPr>
            </a:br>
            <a:r>
              <a:rPr lang="nl-NL" sz="2000" cap="none" dirty="0" smtClean="0">
                <a:solidFill>
                  <a:srgbClr val="DC9E1F"/>
                </a:solidFill>
              </a:rPr>
              <a:t>1. Kruis -en pelgrimstochten</a:t>
            </a:r>
            <a:br>
              <a:rPr lang="nl-NL" sz="2000" cap="none" dirty="0" smtClean="0">
                <a:solidFill>
                  <a:srgbClr val="DC9E1F"/>
                </a:solidFill>
              </a:rPr>
            </a:br>
            <a:r>
              <a:rPr lang="nl-NL" sz="2000" cap="none" dirty="0" smtClean="0">
                <a:solidFill>
                  <a:srgbClr val="DC9E1F"/>
                </a:solidFill>
              </a:rPr>
              <a:t>	a. Kruistochten (2)</a:t>
            </a:r>
            <a:endParaRPr lang="nl-NL" sz="2000" cap="none" dirty="0">
              <a:solidFill>
                <a:srgbClr val="DC9E1F"/>
              </a:solidFill>
            </a:endParaRPr>
          </a:p>
        </p:txBody>
      </p:sp>
      <p:pic>
        <p:nvPicPr>
          <p:cNvPr id="4" name="Picture 4" descr="kruistoch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83" y="3374496"/>
            <a:ext cx="5284205" cy="2636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 descr="ridderkru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67" y="2942771"/>
            <a:ext cx="2305049" cy="3088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07148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nl-NL" sz="2000" dirty="0" smtClean="0">
                <a:latin typeface="Arial Narrow"/>
                <a:cs typeface="Arial Narrow"/>
              </a:rPr>
              <a:t>De Arabieren hebben korte tijd invloed gehad in delen van zuid Europa: </a:t>
            </a:r>
            <a:r>
              <a:rPr lang="nl-NL" sz="2000" dirty="0" smtClean="0">
                <a:solidFill>
                  <a:srgbClr val="F2D9A4"/>
                </a:solidFill>
                <a:latin typeface="Arial Narrow"/>
                <a:cs typeface="Arial Narrow"/>
              </a:rPr>
              <a:t>Spaans-Arabisch rijk:</a:t>
            </a:r>
          </a:p>
          <a:p>
            <a:pPr>
              <a:lnSpc>
                <a:spcPct val="80000"/>
              </a:lnSpc>
              <a:buFont typeface="Wingdings" charset="2"/>
              <a:buChar char="ü"/>
            </a:pPr>
            <a:r>
              <a:rPr lang="nl-NL" sz="2000" dirty="0" smtClean="0">
                <a:latin typeface="Arial Narrow"/>
                <a:cs typeface="Arial Narrow"/>
              </a:rPr>
              <a:t>Rijk versierde moskeeën en paleizen</a:t>
            </a:r>
          </a:p>
          <a:p>
            <a:pPr>
              <a:lnSpc>
                <a:spcPct val="80000"/>
              </a:lnSpc>
              <a:buFont typeface="Wingdings" charset="2"/>
              <a:buChar char="ü"/>
            </a:pPr>
            <a:r>
              <a:rPr lang="nl-NL" sz="2000" dirty="0" smtClean="0">
                <a:latin typeface="Arial Narrow"/>
                <a:cs typeface="Arial Narrow"/>
              </a:rPr>
              <a:t>Handel en kunstnijverheid bloeit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2000" dirty="0" smtClean="0">
                <a:solidFill>
                  <a:srgbClr val="F2D9A4"/>
                </a:solidFill>
                <a:latin typeface="Arial Narrow"/>
                <a:cs typeface="Arial Narrow"/>
              </a:rPr>
              <a:t>Cordoba: </a:t>
            </a:r>
            <a:r>
              <a:rPr lang="nl-NL" sz="2000" dirty="0"/>
              <a:t>Grote Moskee, </a:t>
            </a:r>
            <a:r>
              <a:rPr lang="nl-NL" sz="2000" dirty="0" smtClean="0"/>
              <a:t>Cordoba “</a:t>
            </a:r>
            <a:r>
              <a:rPr lang="nl-NL" sz="2000" dirty="0" err="1" smtClean="0"/>
              <a:t>Mezquita</a:t>
            </a:r>
            <a:r>
              <a:rPr lang="nl-NL" sz="2000" dirty="0" smtClean="0">
                <a:latin typeface="Arial"/>
              </a:rPr>
              <a:t>”: </a:t>
            </a:r>
            <a:r>
              <a:rPr lang="nl-NL" sz="2000" dirty="0" smtClean="0">
                <a:latin typeface="Arial Narrow"/>
                <a:cs typeface="Arial Narrow"/>
              </a:rPr>
              <a:t>goed voorbeeld van kruisbestuiving tussen christelijke en lokale cultuur.</a:t>
            </a:r>
            <a:endParaRPr lang="nl-NL" sz="28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62000" y="4270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 smtClean="0">
                <a:solidFill>
                  <a:srgbClr val="DC9E1F"/>
                </a:solidFill>
              </a:rPr>
              <a:t/>
            </a:r>
            <a:br>
              <a:rPr lang="nl-NL" dirty="0" smtClean="0">
                <a:solidFill>
                  <a:srgbClr val="DC9E1F"/>
                </a:solidFill>
              </a:rPr>
            </a:br>
            <a:r>
              <a:rPr lang="nl-NL" dirty="0" smtClean="0">
                <a:solidFill>
                  <a:srgbClr val="DC9E1F"/>
                </a:solidFill>
              </a:rPr>
              <a:t>ROMAANS</a:t>
            </a:r>
            <a:br>
              <a:rPr lang="nl-NL" dirty="0" smtClean="0">
                <a:solidFill>
                  <a:srgbClr val="DC9E1F"/>
                </a:solidFill>
              </a:rPr>
            </a:br>
            <a:r>
              <a:rPr lang="nl-NL" sz="2000" cap="none" dirty="0" smtClean="0">
                <a:solidFill>
                  <a:srgbClr val="DC9E1F"/>
                </a:solidFill>
              </a:rPr>
              <a:t>1. Kruis -en pelgrimstochten</a:t>
            </a:r>
            <a:br>
              <a:rPr lang="nl-NL" sz="2000" cap="none" dirty="0" smtClean="0">
                <a:solidFill>
                  <a:srgbClr val="DC9E1F"/>
                </a:solidFill>
              </a:rPr>
            </a:br>
            <a:r>
              <a:rPr lang="nl-NL" sz="2000" cap="none" dirty="0" smtClean="0">
                <a:solidFill>
                  <a:srgbClr val="DC9E1F"/>
                </a:solidFill>
              </a:rPr>
              <a:t>	b. Arabische invloeden (1)</a:t>
            </a:r>
            <a:endParaRPr lang="nl-NL" sz="1200" cap="none" dirty="0"/>
          </a:p>
        </p:txBody>
      </p:sp>
      <p:pic>
        <p:nvPicPr>
          <p:cNvPr id="7" name="Picture 2" descr="G:\Kunst Algemeen\HAVO\MIDDELEEUWEN\05-Mezquite - Cordoba\Mezquita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5833"/>
            <a:ext cx="2550583" cy="1965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3" descr="G:\Kunst Algemeen\HAVO\MIDDELEEUWEN\05-Mezquite - Cordoba\Mezquita-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082" y="3891515"/>
            <a:ext cx="2741083" cy="1992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 descr="G:\Kunst Algemeen\HAVO\MIDDELEEUWEN\05-Mezquite - Cordoba\Mezquita-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67" y="3891515"/>
            <a:ext cx="3090333" cy="1989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99690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G:\Kunst Algemeen\HAVO\MIDDELEEUWEN\05-Mezquite - Cordoba\Mezquita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27038"/>
            <a:ext cx="3636433" cy="5144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hthoek 1"/>
          <p:cNvSpPr/>
          <p:nvPr/>
        </p:nvSpPr>
        <p:spPr>
          <a:xfrm>
            <a:off x="247650" y="5471584"/>
            <a:ext cx="473075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 smtClean="0">
                <a:solidFill>
                  <a:schemeClr val="tx1">
                    <a:lumMod val="50000"/>
                  </a:schemeClr>
                </a:solidFill>
              </a:rPr>
              <a:t>http://</a:t>
            </a:r>
            <a:r>
              <a:rPr lang="nl-NL" sz="1600" dirty="0" err="1" smtClean="0">
                <a:solidFill>
                  <a:schemeClr val="tx1">
                    <a:lumMod val="50000"/>
                  </a:schemeClr>
                </a:solidFill>
              </a:rPr>
              <a:t>static.digischool.nl</a:t>
            </a:r>
            <a:r>
              <a:rPr lang="nl-NL" sz="1600" dirty="0" smtClean="0">
                <a:solidFill>
                  <a:schemeClr val="tx1">
                    <a:lumMod val="50000"/>
                  </a:schemeClr>
                </a:solidFill>
              </a:rPr>
              <a:t>/ckv1/architectuur/</a:t>
            </a:r>
            <a:r>
              <a:rPr lang="nl-NL" sz="1600" dirty="0" err="1" smtClean="0">
                <a:solidFill>
                  <a:schemeClr val="tx1">
                    <a:lumMod val="50000"/>
                  </a:schemeClr>
                </a:solidFill>
              </a:rPr>
              <a:t>mezquita</a:t>
            </a:r>
            <a:r>
              <a:rPr lang="nl-NL" sz="1600" dirty="0" smtClean="0">
                <a:solidFill>
                  <a:schemeClr val="tx1">
                    <a:lumMod val="50000"/>
                  </a:schemeClr>
                </a:solidFill>
              </a:rPr>
              <a:t>/</a:t>
            </a:r>
            <a:r>
              <a:rPr lang="nl-NL" sz="1600" dirty="0" err="1" smtClean="0">
                <a:solidFill>
                  <a:schemeClr val="tx1">
                    <a:lumMod val="50000"/>
                  </a:schemeClr>
                </a:solidFill>
              </a:rPr>
              <a:t>mezquita.htm</a:t>
            </a:r>
            <a:endParaRPr lang="nl-NL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47650" y="6117915"/>
            <a:ext cx="44513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 err="1" smtClean="0">
                <a:solidFill>
                  <a:srgbClr val="7F7F7F"/>
                </a:solidFill>
              </a:rPr>
              <a:t>https</a:t>
            </a:r>
            <a:r>
              <a:rPr lang="nl-NL" sz="1600" dirty="0" smtClean="0">
                <a:solidFill>
                  <a:srgbClr val="7F7F7F"/>
                </a:solidFill>
              </a:rPr>
              <a:t>://</a:t>
            </a:r>
            <a:r>
              <a:rPr lang="nl-NL" sz="1600" dirty="0" err="1" smtClean="0">
                <a:solidFill>
                  <a:srgbClr val="7F7F7F"/>
                </a:solidFill>
              </a:rPr>
              <a:t>www.youtube.com</a:t>
            </a:r>
            <a:r>
              <a:rPr lang="nl-NL" sz="1600" dirty="0" smtClean="0">
                <a:solidFill>
                  <a:srgbClr val="7F7F7F"/>
                </a:solidFill>
              </a:rPr>
              <a:t>/</a:t>
            </a:r>
            <a:r>
              <a:rPr lang="nl-NL" sz="1600" dirty="0" err="1" smtClean="0">
                <a:solidFill>
                  <a:srgbClr val="7F7F7F"/>
                </a:solidFill>
              </a:rPr>
              <a:t>watch?v</a:t>
            </a:r>
            <a:r>
              <a:rPr lang="nl-NL" sz="1600" dirty="0" smtClean="0">
                <a:solidFill>
                  <a:srgbClr val="7F7F7F"/>
                </a:solidFill>
              </a:rPr>
              <a:t>=</a:t>
            </a:r>
            <a:r>
              <a:rPr lang="nl-NL" sz="1600" dirty="0" err="1" smtClean="0">
                <a:solidFill>
                  <a:srgbClr val="7F7F7F"/>
                </a:solidFill>
              </a:rPr>
              <a:t>xszSOgYVV_U</a:t>
            </a:r>
            <a:endParaRPr lang="nl-NL" sz="1600" dirty="0">
              <a:solidFill>
                <a:srgbClr val="7F7F7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762000" y="4270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 smtClean="0">
                <a:solidFill>
                  <a:srgbClr val="DC9E1F"/>
                </a:solidFill>
              </a:rPr>
              <a:t/>
            </a:r>
            <a:br>
              <a:rPr lang="nl-NL" dirty="0" smtClean="0">
                <a:solidFill>
                  <a:srgbClr val="DC9E1F"/>
                </a:solidFill>
              </a:rPr>
            </a:br>
            <a:r>
              <a:rPr lang="nl-NL" dirty="0" smtClean="0">
                <a:solidFill>
                  <a:srgbClr val="DC9E1F"/>
                </a:solidFill>
              </a:rPr>
              <a:t>ROMAANS</a:t>
            </a:r>
            <a:br>
              <a:rPr lang="nl-NL" dirty="0" smtClean="0">
                <a:solidFill>
                  <a:srgbClr val="DC9E1F"/>
                </a:solidFill>
              </a:rPr>
            </a:br>
            <a:r>
              <a:rPr lang="nl-NL" sz="2000" cap="none" dirty="0" smtClean="0">
                <a:solidFill>
                  <a:srgbClr val="DC9E1F"/>
                </a:solidFill>
              </a:rPr>
              <a:t>1. Kruis -en pelgrimstochten</a:t>
            </a:r>
            <a:br>
              <a:rPr lang="nl-NL" sz="2000" cap="none" dirty="0" smtClean="0">
                <a:solidFill>
                  <a:srgbClr val="DC9E1F"/>
                </a:solidFill>
              </a:rPr>
            </a:br>
            <a:r>
              <a:rPr lang="nl-NL" sz="2000" cap="none" dirty="0" smtClean="0">
                <a:solidFill>
                  <a:srgbClr val="DC9E1F"/>
                </a:solidFill>
              </a:rPr>
              <a:t>	b. Arabische invloeden (2)</a:t>
            </a:r>
            <a:endParaRPr lang="nl-NL" sz="1200" cap="none" dirty="0"/>
          </a:p>
        </p:txBody>
      </p:sp>
      <p:sp>
        <p:nvSpPr>
          <p:cNvPr id="5" name="Rechthoek 4"/>
          <p:cNvSpPr/>
          <p:nvPr/>
        </p:nvSpPr>
        <p:spPr>
          <a:xfrm>
            <a:off x="645583" y="190316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000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Grote Moskee, Cordoba</a:t>
            </a: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3" descr="G:\Kunst Algemeen\HAVO\MIDDELEEUWEN\05-Mezquite - Cordoba\Mezquita-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8832"/>
            <a:ext cx="3227915" cy="2418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3144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:\Kunst Algemeen\HAVO\MIDDELEEUWEN\05-Mezquite - Cordoba\Mezquita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54" y="211667"/>
            <a:ext cx="8903846" cy="6493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3" descr="G:\Kunst Algemeen\HAVO\MIDDELEEUWEN\05-Mezquite - Cordoba\Mezquita-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440" y="3906660"/>
            <a:ext cx="1994009" cy="2658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G:\Kunst Algemeen\HAVO\MIDDELEEUWEN\05-Mezquite - Cordoba\Mezquita-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440" y="927101"/>
            <a:ext cx="1994009" cy="2660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1802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4784" y="1716617"/>
            <a:ext cx="3807883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u="sng" dirty="0" smtClean="0">
                <a:solidFill>
                  <a:srgbClr val="F2D9A4"/>
                </a:solidFill>
              </a:rPr>
              <a:t>Pelgrimstocht?</a:t>
            </a:r>
            <a:endParaRPr lang="nl-NL" sz="2000" u="sng" dirty="0" smtClean="0"/>
          </a:p>
          <a:p>
            <a:pPr marL="0" indent="0">
              <a:buNone/>
            </a:pPr>
            <a:r>
              <a:rPr lang="nl-NL" sz="2000" dirty="0" smtClean="0"/>
              <a:t>Pelgrims </a:t>
            </a:r>
            <a:r>
              <a:rPr lang="nl-NL" sz="2000" dirty="0"/>
              <a:t>op pad om </a:t>
            </a:r>
            <a:r>
              <a:rPr lang="nl-NL" sz="2000" dirty="0">
                <a:solidFill>
                  <a:srgbClr val="F2D9A4"/>
                </a:solidFill>
              </a:rPr>
              <a:t>heilige plaatsen </a:t>
            </a:r>
            <a:r>
              <a:rPr lang="nl-NL" sz="2000" dirty="0"/>
              <a:t>te bezoeken. </a:t>
            </a:r>
            <a:endParaRPr lang="nl-NL" sz="2000" dirty="0" smtClean="0"/>
          </a:p>
          <a:p>
            <a:pPr marL="0" indent="0">
              <a:buNone/>
            </a:pPr>
            <a:r>
              <a:rPr lang="nl-NL" sz="2000" dirty="0"/>
              <a:t>P</a:t>
            </a:r>
            <a:r>
              <a:rPr lang="nl-NL" sz="2000" dirty="0" smtClean="0"/>
              <a:t>lekken </a:t>
            </a:r>
            <a:r>
              <a:rPr lang="nl-NL" sz="2000" dirty="0"/>
              <a:t>waar heiligen hebben geleefd, zijn begraven, waar </a:t>
            </a:r>
            <a:r>
              <a:rPr lang="nl-NL" sz="2000" dirty="0" smtClean="0">
                <a:solidFill>
                  <a:srgbClr val="F2D9A4"/>
                </a:solidFill>
              </a:rPr>
              <a:t>relieken</a:t>
            </a:r>
            <a:r>
              <a:rPr lang="nl-NL" sz="2000" dirty="0" smtClean="0"/>
              <a:t> </a:t>
            </a:r>
            <a:r>
              <a:rPr lang="nl-NL" sz="2000" dirty="0"/>
              <a:t>worden bewaard of waar God op een bijzondere manier </a:t>
            </a:r>
            <a:r>
              <a:rPr lang="nl-NL" sz="2000" dirty="0" smtClean="0"/>
              <a:t>aanwezig is, (wonderen).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nl-NL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dirty="0" smtClean="0">
                <a:solidFill>
                  <a:srgbClr val="F2D9A4"/>
                </a:solidFill>
              </a:rPr>
              <a:t>Heilige plekken?</a:t>
            </a:r>
            <a:endParaRPr lang="nl-NL" sz="2000" dirty="0">
              <a:solidFill>
                <a:srgbClr val="F2D9A4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000" dirty="0" smtClean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762000" y="4270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 smtClean="0">
                <a:solidFill>
                  <a:srgbClr val="DC9E1F"/>
                </a:solidFill>
              </a:rPr>
              <a:t/>
            </a:r>
            <a:br>
              <a:rPr lang="nl-NL" dirty="0" smtClean="0">
                <a:solidFill>
                  <a:srgbClr val="DC9E1F"/>
                </a:solidFill>
              </a:rPr>
            </a:br>
            <a:r>
              <a:rPr lang="nl-NL" dirty="0" smtClean="0">
                <a:solidFill>
                  <a:srgbClr val="DC9E1F"/>
                </a:solidFill>
              </a:rPr>
              <a:t>ROMAANS</a:t>
            </a:r>
            <a:br>
              <a:rPr lang="nl-NL" dirty="0" smtClean="0">
                <a:solidFill>
                  <a:srgbClr val="DC9E1F"/>
                </a:solidFill>
              </a:rPr>
            </a:br>
            <a:r>
              <a:rPr lang="nl-NL" sz="2000" cap="none" dirty="0" smtClean="0">
                <a:solidFill>
                  <a:srgbClr val="DC9E1F"/>
                </a:solidFill>
              </a:rPr>
              <a:t>1. Kruis -en pelgrimstochten</a:t>
            </a:r>
            <a:br>
              <a:rPr lang="nl-NL" sz="2000" cap="none" dirty="0" smtClean="0">
                <a:solidFill>
                  <a:srgbClr val="DC9E1F"/>
                </a:solidFill>
              </a:rPr>
            </a:br>
            <a:r>
              <a:rPr lang="nl-NL" sz="2000" cap="none" dirty="0" smtClean="0">
                <a:solidFill>
                  <a:srgbClr val="DC9E1F"/>
                </a:solidFill>
              </a:rPr>
              <a:t>	c. Pelgrimstochten (1)</a:t>
            </a:r>
            <a:endParaRPr lang="nl-NL" sz="1200" cap="none" dirty="0"/>
          </a:p>
        </p:txBody>
      </p:sp>
      <p:pic>
        <p:nvPicPr>
          <p:cNvPr id="6" name="Afbeelding 5" descr="Schermafbeelding 2015-09-15 om 13.35.35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971" l="1365" r="96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583" y="333502"/>
            <a:ext cx="2701847" cy="6270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254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7700"/>
            <a:ext cx="3807883" cy="41677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</a:t>
            </a:r>
            <a:r>
              <a:rPr lang="nl-NL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op 3 bedevaartsplaatsen ME: </a:t>
            </a:r>
          </a:p>
          <a:p>
            <a:pPr marL="0" indent="0">
              <a:buNone/>
            </a:pPr>
            <a:r>
              <a:rPr lang="nl-NL" sz="2400" dirty="0" smtClean="0">
                <a:solidFill>
                  <a:srgbClr val="ECC577"/>
                </a:solidFill>
              </a:rPr>
              <a:t>Jeruzalem, Rome </a:t>
            </a:r>
            <a:r>
              <a:rPr lang="nl-NL" sz="2400" dirty="0" smtClean="0"/>
              <a:t>en de Spaanse stad </a:t>
            </a:r>
            <a:r>
              <a:rPr lang="nl-NL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Santiago de Compostella. </a:t>
            </a:r>
          </a:p>
          <a:p>
            <a:pPr marL="0" indent="0">
              <a:buNone/>
            </a:pPr>
            <a:r>
              <a:rPr lang="nl-NL" sz="2400" dirty="0" smtClean="0"/>
              <a:t>Graven van de 3 apostelen* van Jezus (Petrus, Paulus en Jacobus), gestorven door marteldood (geloof verspreidden). 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762000" y="4270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 smtClean="0">
                <a:solidFill>
                  <a:srgbClr val="DC9E1F"/>
                </a:solidFill>
              </a:rPr>
              <a:t/>
            </a:r>
            <a:br>
              <a:rPr lang="nl-NL" dirty="0" smtClean="0">
                <a:solidFill>
                  <a:srgbClr val="DC9E1F"/>
                </a:solidFill>
              </a:rPr>
            </a:br>
            <a:r>
              <a:rPr lang="nl-NL" dirty="0" smtClean="0">
                <a:solidFill>
                  <a:srgbClr val="DC9E1F"/>
                </a:solidFill>
              </a:rPr>
              <a:t>ROMAANS</a:t>
            </a:r>
            <a:br>
              <a:rPr lang="nl-NL" dirty="0" smtClean="0">
                <a:solidFill>
                  <a:srgbClr val="DC9E1F"/>
                </a:solidFill>
              </a:rPr>
            </a:br>
            <a:r>
              <a:rPr lang="nl-NL" sz="2000" cap="none" dirty="0" smtClean="0">
                <a:solidFill>
                  <a:srgbClr val="DC9E1F"/>
                </a:solidFill>
              </a:rPr>
              <a:t>1. Kruis -en pelgrimstochten</a:t>
            </a:r>
            <a:br>
              <a:rPr lang="nl-NL" sz="2000" cap="none" dirty="0" smtClean="0">
                <a:solidFill>
                  <a:srgbClr val="DC9E1F"/>
                </a:solidFill>
              </a:rPr>
            </a:br>
            <a:r>
              <a:rPr lang="nl-NL" sz="2000" cap="none" dirty="0" smtClean="0">
                <a:solidFill>
                  <a:srgbClr val="DC9E1F"/>
                </a:solidFill>
              </a:rPr>
              <a:t>	c. Pelgrimstochten (2)</a:t>
            </a:r>
            <a:endParaRPr lang="nl-NL" sz="1200" cap="none" dirty="0"/>
          </a:p>
        </p:txBody>
      </p:sp>
      <p:pic>
        <p:nvPicPr>
          <p:cNvPr id="10" name="Afbeelding 9" descr="pelgrimstochte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70" y="2723131"/>
            <a:ext cx="3902399" cy="2970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0633" y="427038"/>
            <a:ext cx="2400300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09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408517" y="1606682"/>
            <a:ext cx="7924800" cy="4114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nl-NL" sz="18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Waarom </a:t>
            </a:r>
            <a:r>
              <a:rPr lang="nl-NL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op reis</a:t>
            </a:r>
            <a:r>
              <a:rPr lang="nl-NL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?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nl-NL" sz="1800" dirty="0"/>
              <a:t>M</a:t>
            </a:r>
            <a:r>
              <a:rPr lang="nl-NL" sz="1800" dirty="0" smtClean="0"/>
              <a:t>eer ontdekken van de wereld,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/>
              <a:t>Verdienen</a:t>
            </a:r>
            <a:r>
              <a:rPr lang="en-US" sz="1800" dirty="0"/>
              <a:t> ‘</a:t>
            </a:r>
            <a:r>
              <a:rPr lang="en-US" sz="1800" dirty="0" err="1"/>
              <a:t>aflaat</a:t>
            </a:r>
            <a:r>
              <a:rPr lang="en-US" sz="1800" dirty="0" smtClean="0"/>
              <a:t>’</a:t>
            </a:r>
            <a:r>
              <a:rPr lang="en-US" sz="1800" dirty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plek</a:t>
            </a:r>
            <a:r>
              <a:rPr lang="en-US" sz="1800" dirty="0" smtClean="0"/>
              <a:t> </a:t>
            </a:r>
            <a:r>
              <a:rPr lang="en-US" sz="1800" dirty="0" err="1" smtClean="0"/>
              <a:t>vagevuur</a:t>
            </a:r>
            <a:r>
              <a:rPr lang="en-US" sz="1800" dirty="0" smtClean="0"/>
              <a:t> </a:t>
            </a:r>
            <a:r>
              <a:rPr lang="en-US" sz="1800" dirty="0" err="1" smtClean="0"/>
              <a:t>afkopen</a:t>
            </a:r>
            <a:r>
              <a:rPr lang="nl-NL" sz="1800" dirty="0" smtClean="0"/>
              <a:t>)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nl-NL" sz="1800" dirty="0"/>
              <a:t>B</a:t>
            </a:r>
            <a:r>
              <a:rPr lang="nl-NL" sz="1800" dirty="0" smtClean="0"/>
              <a:t>idden </a:t>
            </a:r>
            <a:r>
              <a:rPr lang="nl-NL" sz="1800" dirty="0"/>
              <a:t>voor de genezing van een </a:t>
            </a:r>
            <a:r>
              <a:rPr lang="nl-NL" sz="1800" dirty="0" smtClean="0"/>
              <a:t>ziekte,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nl-NL" sz="1800" dirty="0" smtClean="0"/>
              <a:t>Boete doen </a:t>
            </a:r>
            <a:r>
              <a:rPr lang="nl-NL" sz="1800" dirty="0"/>
              <a:t>voor </a:t>
            </a:r>
            <a:r>
              <a:rPr lang="nl-NL" sz="1800" dirty="0" smtClean="0"/>
              <a:t>slecht gedrag,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nl-NL" sz="1800" dirty="0"/>
              <a:t>A</a:t>
            </a:r>
            <a:r>
              <a:rPr lang="nl-NL" sz="1800" dirty="0" smtClean="0"/>
              <a:t>ls </a:t>
            </a:r>
            <a:r>
              <a:rPr lang="nl-NL" sz="1800" dirty="0"/>
              <a:t>straf </a:t>
            </a:r>
            <a:r>
              <a:rPr lang="nl-NL" sz="1800" dirty="0" smtClean="0"/>
              <a:t>(door </a:t>
            </a:r>
            <a:r>
              <a:rPr lang="nl-NL" sz="1800" dirty="0"/>
              <a:t>de </a:t>
            </a:r>
            <a:r>
              <a:rPr lang="nl-NL" sz="1800" dirty="0" smtClean="0"/>
              <a:t>rechtbank). </a:t>
            </a:r>
            <a:r>
              <a:rPr lang="nl-NL" sz="1800" dirty="0"/>
              <a:t>Hoe erger </a:t>
            </a:r>
            <a:r>
              <a:rPr lang="nl-NL" sz="1800" dirty="0" smtClean="0"/>
              <a:t>misdrijf</a:t>
            </a:r>
            <a:r>
              <a:rPr lang="nl-NL" sz="1800" dirty="0"/>
              <a:t>, hoe verder </a:t>
            </a:r>
            <a:r>
              <a:rPr lang="nl-NL" sz="1800" dirty="0" smtClean="0"/>
              <a:t>de reis (blote voeten).</a:t>
            </a:r>
            <a:endParaRPr lang="nl-NL" sz="18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nl-NL" sz="18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Gevaren onderweg: veel pelgrims stierven onderweg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nl-NL" dirty="0" smtClean="0"/>
              <a:t>Tijdrovend: te voet dertig </a:t>
            </a:r>
            <a:r>
              <a:rPr lang="nl-NL" dirty="0"/>
              <a:t>kilometer per </a:t>
            </a:r>
            <a:r>
              <a:rPr lang="nl-NL" dirty="0" smtClean="0"/>
              <a:t>dag: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nl-NL" dirty="0"/>
              <a:t>Z</a:t>
            </a:r>
            <a:r>
              <a:rPr lang="nl-NL" dirty="0" smtClean="0"/>
              <a:t>iekte</a:t>
            </a:r>
            <a:r>
              <a:rPr lang="nl-NL" dirty="0"/>
              <a:t>, kou en </a:t>
            </a:r>
            <a:r>
              <a:rPr lang="nl-NL" dirty="0" smtClean="0"/>
              <a:t>regen</a:t>
            </a:r>
            <a:r>
              <a:rPr lang="nl-NL" dirty="0"/>
              <a:t>, brandende hitte</a:t>
            </a:r>
            <a:r>
              <a:rPr lang="nl-NL" dirty="0" smtClean="0"/>
              <a:t>,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nl-NL" dirty="0" smtClean="0"/>
              <a:t>Berovingen door struikrovers of door zwervers</a:t>
            </a:r>
            <a:r>
              <a:rPr lang="nl-NL" dirty="0"/>
              <a:t>, hoeren en moordenaars die </a:t>
            </a:r>
            <a:r>
              <a:rPr lang="nl-NL" dirty="0" smtClean="0"/>
              <a:t>meereisden.</a:t>
            </a:r>
            <a:endParaRPr lang="nl-NL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nl-NL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smtClean="0"/>
              <a:t>De </a:t>
            </a:r>
            <a:r>
              <a:rPr lang="nl-NL" dirty="0"/>
              <a:t>pelgrims probeerden zich op allerlei manieren te beschermen, bijvoorbeeld </a:t>
            </a:r>
            <a:r>
              <a:rPr lang="nl-NL" dirty="0" smtClean="0"/>
              <a:t>door </a:t>
            </a:r>
            <a:r>
              <a:rPr lang="nl-NL" dirty="0"/>
              <a:t>in een groep te reizen en zich als pelgrim herkenbaar te maken met hun </a:t>
            </a:r>
            <a:r>
              <a:rPr lang="nl-NL" dirty="0" smtClean="0"/>
              <a:t>kleding</a:t>
            </a:r>
            <a:r>
              <a:rPr lang="nl-NL" dirty="0"/>
              <a:t>. 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62000" y="4270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 smtClean="0">
                <a:solidFill>
                  <a:srgbClr val="DC9E1F"/>
                </a:solidFill>
              </a:rPr>
              <a:t/>
            </a:r>
            <a:br>
              <a:rPr lang="nl-NL" dirty="0" smtClean="0">
                <a:solidFill>
                  <a:srgbClr val="DC9E1F"/>
                </a:solidFill>
              </a:rPr>
            </a:br>
            <a:r>
              <a:rPr lang="nl-NL" dirty="0" smtClean="0">
                <a:solidFill>
                  <a:srgbClr val="DC9E1F"/>
                </a:solidFill>
              </a:rPr>
              <a:t>ROMAANS</a:t>
            </a:r>
            <a:br>
              <a:rPr lang="nl-NL" dirty="0" smtClean="0">
                <a:solidFill>
                  <a:srgbClr val="DC9E1F"/>
                </a:solidFill>
              </a:rPr>
            </a:br>
            <a:r>
              <a:rPr lang="nl-NL" sz="2000" cap="none" dirty="0" smtClean="0">
                <a:solidFill>
                  <a:srgbClr val="DC9E1F"/>
                </a:solidFill>
              </a:rPr>
              <a:t>1. Kruis -en pelgrimstochten</a:t>
            </a:r>
            <a:br>
              <a:rPr lang="nl-NL" sz="2000" cap="none" dirty="0" smtClean="0">
                <a:solidFill>
                  <a:srgbClr val="DC9E1F"/>
                </a:solidFill>
              </a:rPr>
            </a:br>
            <a:r>
              <a:rPr lang="nl-NL" sz="2000" cap="none" dirty="0" smtClean="0">
                <a:solidFill>
                  <a:srgbClr val="DC9E1F"/>
                </a:solidFill>
              </a:rPr>
              <a:t>	c. Pelgrimstochten (3)</a:t>
            </a:r>
            <a:endParaRPr lang="nl-NL" sz="1200" cap="none" dirty="0"/>
          </a:p>
        </p:txBody>
      </p:sp>
      <p:pic>
        <p:nvPicPr>
          <p:cNvPr id="5" name="Afbeelding 4" descr="Schermafbeelding 2015-09-15 om 13.54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667" y="211667"/>
            <a:ext cx="3920066" cy="2465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4352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5921</TotalTime>
  <Words>1036</Words>
  <Application>Microsoft Macintosh PowerPoint</Application>
  <PresentationFormat>Diavoorstelling (4:3)</PresentationFormat>
  <Paragraphs>158</Paragraphs>
  <Slides>22</Slides>
  <Notes>17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Horizon</vt:lpstr>
      <vt:lpstr>LES 2: ROMAANS HOOFDSTUK 1: PAG. 9, 10, 11, 12, 13, 14 en 15 </vt:lpstr>
      <vt:lpstr> ROMAANS 1. Kruis -en pelgrimstochten  a. Kruistochten (1)</vt:lpstr>
      <vt:lpstr> ROMAANS 1. Kruis -en pelgrimstochten  a. Kruistochten (2)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1: ROMAANSE KUNST </dc:title>
  <dc:creator>Gebruiker</dc:creator>
  <cp:lastModifiedBy>Gebruiker</cp:lastModifiedBy>
  <cp:revision>108</cp:revision>
  <dcterms:created xsi:type="dcterms:W3CDTF">2015-09-14T18:02:52Z</dcterms:created>
  <dcterms:modified xsi:type="dcterms:W3CDTF">2015-10-29T11:27:55Z</dcterms:modified>
</cp:coreProperties>
</file>